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3" r:id="rId3"/>
    <p:sldId id="263" r:id="rId4"/>
    <p:sldId id="265" r:id="rId5"/>
    <p:sldId id="288" r:id="rId6"/>
    <p:sldId id="289" r:id="rId7"/>
    <p:sldId id="291" r:id="rId8"/>
    <p:sldId id="258" r:id="rId9"/>
    <p:sldId id="259" r:id="rId10"/>
    <p:sldId id="260" r:id="rId11"/>
    <p:sldId id="261" r:id="rId12"/>
    <p:sldId id="296" r:id="rId13"/>
    <p:sldId id="271" r:id="rId14"/>
    <p:sldId id="272" r:id="rId15"/>
    <p:sldId id="274" r:id="rId16"/>
    <p:sldId id="275" r:id="rId17"/>
    <p:sldId id="281" r:id="rId18"/>
    <p:sldId id="282" r:id="rId19"/>
    <p:sldId id="283" r:id="rId20"/>
    <p:sldId id="284" r:id="rId21"/>
    <p:sldId id="286" r:id="rId22"/>
    <p:sldId id="302" r:id="rId23"/>
    <p:sldId id="304" r:id="rId2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2766" y="1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8738" y="25909"/>
            <a:ext cx="1048829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B3A36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82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B3A36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82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B3A36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82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B3A36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82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82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8" y="25909"/>
            <a:ext cx="1092517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B3A36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691" y="2576066"/>
            <a:ext cx="7419975" cy="3777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5383" y="6078400"/>
            <a:ext cx="4648835" cy="705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12827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ysa5OBhXz-Q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g"/><Relationship Id="rId18" Type="http://schemas.openxmlformats.org/officeDocument/2006/relationships/image" Target="../media/image2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17" Type="http://schemas.openxmlformats.org/officeDocument/2006/relationships/image" Target="../media/image22.png"/><Relationship Id="rId2" Type="http://schemas.openxmlformats.org/officeDocument/2006/relationships/image" Target="../media/image7.jp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371600"/>
            <a:ext cx="9046844" cy="1549142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ctr">
              <a:lnSpc>
                <a:spcPts val="3770"/>
              </a:lnSpc>
              <a:spcBef>
                <a:spcPts val="680"/>
              </a:spcBef>
            </a:pPr>
            <a:r>
              <a:rPr lang="en-US" sz="3600" spc="315" dirty="0">
                <a:solidFill>
                  <a:srgbClr val="002F56"/>
                </a:solidFill>
                <a:latin typeface="Gill Sans MT"/>
                <a:cs typeface="Gill Sans MT"/>
              </a:rPr>
              <a:t>Ecological Interactions with  </a:t>
            </a:r>
            <a:r>
              <a:rPr sz="3600" spc="315" dirty="0">
                <a:solidFill>
                  <a:srgbClr val="002F56"/>
                </a:solidFill>
                <a:latin typeface="Gill Sans MT"/>
                <a:cs typeface="Gill Sans MT"/>
              </a:rPr>
              <a:t>Predator-</a:t>
            </a:r>
            <a:r>
              <a:rPr sz="3600" spc="320" dirty="0">
                <a:solidFill>
                  <a:srgbClr val="002F56"/>
                </a:solidFill>
                <a:latin typeface="Gill Sans MT"/>
                <a:cs typeface="Gill Sans MT"/>
              </a:rPr>
              <a:t>Prey </a:t>
            </a:r>
            <a:r>
              <a:rPr sz="3600" spc="430" dirty="0">
                <a:solidFill>
                  <a:srgbClr val="002F56"/>
                </a:solidFill>
                <a:latin typeface="Gill Sans MT"/>
                <a:cs typeface="Gill Sans MT"/>
              </a:rPr>
              <a:t>dynamics</a:t>
            </a:r>
            <a:r>
              <a:rPr lang="en-US" sz="3600" spc="430" dirty="0">
                <a:solidFill>
                  <a:srgbClr val="002F56"/>
                </a:solidFill>
                <a:latin typeface="Gill Sans MT"/>
                <a:cs typeface="Gill Sans MT"/>
              </a:rPr>
              <a:t> as an example</a:t>
            </a:r>
            <a:endParaRPr sz="36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C73E035-EBCA-4E45-9DBA-678B1F700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is diversity maintained?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4ECAF30D-755F-4E0A-8265-431BF1D1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1" y="2576066"/>
            <a:ext cx="7419975" cy="861774"/>
          </a:xfrm>
        </p:spPr>
        <p:txBody>
          <a:bodyPr/>
          <a:lstStyle/>
          <a:p>
            <a:pPr eaLnBrk="1" hangingPunct="1"/>
            <a:r>
              <a:rPr lang="en-US" altLang="en-US" dirty="0"/>
              <a:t>How can a liter of seawater have at least 1,000,000 bacteria and 20,000 bacterial species?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28B9CD-8D2B-4EA5-9830-1CB9340DF7EA}"/>
              </a:ext>
            </a:extLst>
          </p:cNvPr>
          <p:cNvSpPr txBox="1">
            <a:spLocks/>
          </p:cNvSpPr>
          <p:nvPr/>
        </p:nvSpPr>
        <p:spPr>
          <a:xfrm>
            <a:off x="311352" y="4343400"/>
            <a:ext cx="741997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Large diversity in soils and in out guts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18B66E2B-291A-4326-93D9-89793A0A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Possible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8D6C7-3071-423B-BEC8-1F2DDBE5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295401"/>
            <a:ext cx="8229600" cy="3877985"/>
          </a:xfrm>
        </p:spPr>
        <p:txBody>
          <a:bodyPr/>
          <a:lstStyle/>
          <a:p>
            <a:pPr eaLnBrk="1" hangingPunct="1"/>
            <a:r>
              <a:rPr lang="en-US" altLang="en-US" dirty="0"/>
              <a:t>Predation and parasitism  -related tradeoffs</a:t>
            </a:r>
          </a:p>
          <a:p>
            <a:pPr eaLnBrk="1" hangingPunct="1"/>
            <a:r>
              <a:rPr lang="en-US" altLang="en-US" dirty="0"/>
              <a:t>Frequency-dependent selection (advantage when rare)</a:t>
            </a:r>
          </a:p>
          <a:p>
            <a:pPr eaLnBrk="1" hangingPunct="1"/>
            <a:r>
              <a:rPr lang="en-US" altLang="en-US" dirty="0"/>
              <a:t>Resource partitioning and cross-feeding</a:t>
            </a:r>
          </a:p>
          <a:p>
            <a:pPr eaLnBrk="1" hangingPunct="1"/>
            <a:r>
              <a:rPr lang="en-US" altLang="en-US" dirty="0"/>
              <a:t>Ecological subdivision (spatial structure, niche subdivision)</a:t>
            </a:r>
          </a:p>
          <a:p>
            <a:pPr eaLnBrk="1" hangingPunct="1"/>
            <a:r>
              <a:rPr lang="en-US" altLang="en-US" dirty="0"/>
              <a:t>Dispersal creates environmental variability (could speed up evolution)</a:t>
            </a:r>
          </a:p>
          <a:p>
            <a:pPr eaLnBrk="1" hangingPunct="1"/>
            <a:r>
              <a:rPr lang="en-US" altLang="en-US" dirty="0"/>
              <a:t>Symbioses and co-evolution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67098-2538-4D65-BF61-358FF5160722}"/>
              </a:ext>
            </a:extLst>
          </p:cNvPr>
          <p:cNvSpPr txBox="1"/>
          <p:nvPr/>
        </p:nvSpPr>
        <p:spPr>
          <a:xfrm>
            <a:off x="1867118" y="5628382"/>
            <a:ext cx="84577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ü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Ecological systems are rarely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 a steady state – complex time dynamics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1769" y="1573275"/>
            <a:ext cx="978662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734185" marR="5080" indent="-1722120">
              <a:lnSpc>
                <a:spcPts val="3000"/>
              </a:lnSpc>
              <a:spcBef>
                <a:spcPts val="500"/>
              </a:spcBef>
            </a:pPr>
            <a:r>
              <a:rPr sz="2800" b="1" dirty="0">
                <a:latin typeface="Calibri"/>
                <a:cs typeface="Calibri"/>
              </a:rPr>
              <a:t>Ecological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dynamics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(alone)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predicts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changes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abundances</a:t>
            </a:r>
            <a:r>
              <a:rPr sz="2800" b="1" spc="-25" dirty="0">
                <a:latin typeface="Calibri"/>
                <a:cs typeface="Calibri"/>
              </a:rPr>
              <a:t> of </a:t>
            </a:r>
            <a:r>
              <a:rPr sz="2800" b="1" dirty="0">
                <a:latin typeface="Calibri"/>
                <a:cs typeface="Calibri"/>
              </a:rPr>
              <a:t>populations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individuals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fixed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traits.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8498" y="3999483"/>
            <a:ext cx="8894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What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about</a:t>
            </a:r>
            <a:r>
              <a:rPr sz="2800" b="1" spc="-20" dirty="0">
                <a:latin typeface="Calibri"/>
                <a:cs typeface="Calibri"/>
              </a:rPr>
              <a:t> prey-</a:t>
            </a:r>
            <a:r>
              <a:rPr sz="2800" b="1" dirty="0">
                <a:latin typeface="Calibri"/>
                <a:cs typeface="Calibri"/>
              </a:rPr>
              <a:t>predator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dynamics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microbial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world?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8932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Theory</a:t>
            </a:r>
            <a:r>
              <a:rPr spc="-30" dirty="0"/>
              <a:t> </a:t>
            </a:r>
            <a:r>
              <a:rPr dirty="0"/>
              <a:t>has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long</a:t>
            </a:r>
            <a:r>
              <a:rPr spc="-20" dirty="0"/>
              <a:t> </a:t>
            </a:r>
            <a:r>
              <a:rPr dirty="0"/>
              <a:t>history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10" dirty="0"/>
              <a:t>ecology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28975" y="1343977"/>
            <a:ext cx="2457450" cy="3124200"/>
            <a:chOff x="3228975" y="1343977"/>
            <a:chExt cx="2457450" cy="31242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499" y="1353502"/>
              <a:ext cx="2438400" cy="31051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33737" y="1348740"/>
              <a:ext cx="2447925" cy="3114675"/>
            </a:xfrm>
            <a:custGeom>
              <a:avLst/>
              <a:gdLst/>
              <a:ahLst/>
              <a:cxnLst/>
              <a:rect l="l" t="t" r="r" b="b"/>
              <a:pathLst>
                <a:path w="2447925" h="3114675">
                  <a:moveTo>
                    <a:pt x="0" y="0"/>
                  </a:moveTo>
                  <a:lnTo>
                    <a:pt x="2447923" y="0"/>
                  </a:lnTo>
                  <a:lnTo>
                    <a:pt x="2447923" y="3114674"/>
                  </a:lnTo>
                  <a:lnTo>
                    <a:pt x="0" y="311467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871893" y="1348663"/>
            <a:ext cx="2166620" cy="3119755"/>
            <a:chOff x="6871893" y="1348663"/>
            <a:chExt cx="2166620" cy="31197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81418" y="1358188"/>
              <a:ext cx="2147366" cy="31004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876656" y="1353426"/>
              <a:ext cx="2157095" cy="3110230"/>
            </a:xfrm>
            <a:custGeom>
              <a:avLst/>
              <a:gdLst/>
              <a:ahLst/>
              <a:cxnLst/>
              <a:rect l="l" t="t" r="r" b="b"/>
              <a:pathLst>
                <a:path w="2157095" h="3110229">
                  <a:moveTo>
                    <a:pt x="0" y="0"/>
                  </a:moveTo>
                  <a:lnTo>
                    <a:pt x="2156893" y="0"/>
                  </a:lnTo>
                  <a:lnTo>
                    <a:pt x="2156893" y="3110004"/>
                  </a:lnTo>
                  <a:lnTo>
                    <a:pt x="0" y="311000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66286" y="4431283"/>
            <a:ext cx="1437005" cy="99186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635" algn="ctr">
              <a:lnSpc>
                <a:spcPct val="118300"/>
              </a:lnSpc>
              <a:spcBef>
                <a:spcPts val="40"/>
              </a:spcBef>
            </a:pPr>
            <a:r>
              <a:rPr sz="1800" b="1" dirty="0">
                <a:latin typeface="Calibri"/>
                <a:cs typeface="Calibri"/>
              </a:rPr>
              <a:t>Vito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Volterra </a:t>
            </a:r>
            <a:r>
              <a:rPr sz="1800" spc="-10" dirty="0">
                <a:latin typeface="Calibri"/>
                <a:cs typeface="Calibri"/>
              </a:rPr>
              <a:t>Mathematician 1860-</a:t>
            </a:r>
            <a:r>
              <a:rPr sz="1800" spc="-20" dirty="0">
                <a:latin typeface="Calibri"/>
                <a:cs typeface="Calibri"/>
              </a:rPr>
              <a:t>1940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241171" y="4422139"/>
            <a:ext cx="1177925" cy="99186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ctr">
              <a:lnSpc>
                <a:spcPct val="118300"/>
              </a:lnSpc>
              <a:spcBef>
                <a:spcPts val="40"/>
              </a:spcBef>
            </a:pPr>
            <a:r>
              <a:rPr sz="1800" b="1" dirty="0">
                <a:latin typeface="Calibri"/>
                <a:cs typeface="Calibri"/>
              </a:rPr>
              <a:t>Alfred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Lotka </a:t>
            </a:r>
            <a:r>
              <a:rPr sz="1800" spc="-10" dirty="0">
                <a:latin typeface="Calibri"/>
                <a:cs typeface="Calibri"/>
              </a:rPr>
              <a:t>Physicist 1880-</a:t>
            </a:r>
            <a:r>
              <a:rPr sz="1800" spc="-20" dirty="0">
                <a:latin typeface="Calibri"/>
                <a:cs typeface="Calibri"/>
              </a:rPr>
              <a:t>1947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015" y="5494020"/>
            <a:ext cx="10928985" cy="982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665"/>
              </a:lnSpc>
              <a:spcBef>
                <a:spcPts val="100"/>
              </a:spcBef>
            </a:pPr>
            <a:r>
              <a:rPr sz="2600" b="1" dirty="0">
                <a:latin typeface="Calibri"/>
                <a:cs typeface="Calibri"/>
              </a:rPr>
              <a:t>They</a:t>
            </a:r>
            <a:r>
              <a:rPr sz="2600" b="1" spc="-4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asked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(independently):</a:t>
            </a:r>
            <a:r>
              <a:rPr sz="2600" b="1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if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population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were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oscillate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abundance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this</a:t>
            </a:r>
            <a:endParaRPr sz="2600">
              <a:latin typeface="Calibri"/>
              <a:cs typeface="Calibri"/>
            </a:endParaRPr>
          </a:p>
          <a:p>
            <a:pPr marL="309245" marR="302260" algn="ctr">
              <a:lnSpc>
                <a:spcPct val="70800"/>
              </a:lnSpc>
              <a:spcBef>
                <a:spcPts val="455"/>
              </a:spcBef>
            </a:pPr>
            <a:r>
              <a:rPr sz="2600" dirty="0">
                <a:latin typeface="Calibri"/>
                <a:cs typeface="Calibri"/>
              </a:rPr>
              <a:t>necessarily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mean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something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external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system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were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oscillating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(i.e., seasons)?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18448" y="4547501"/>
            <a:ext cx="384175" cy="384175"/>
            <a:chOff x="8618448" y="4547501"/>
            <a:chExt cx="384175" cy="38417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7973" y="4557026"/>
              <a:ext cx="365125" cy="3651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623210" y="4552264"/>
              <a:ext cx="374650" cy="374650"/>
            </a:xfrm>
            <a:custGeom>
              <a:avLst/>
              <a:gdLst/>
              <a:ahLst/>
              <a:cxnLst/>
              <a:rect l="l" t="t" r="r" b="b"/>
              <a:pathLst>
                <a:path w="374650" h="374650">
                  <a:moveTo>
                    <a:pt x="0" y="0"/>
                  </a:moveTo>
                  <a:lnTo>
                    <a:pt x="374649" y="0"/>
                  </a:lnTo>
                  <a:lnTo>
                    <a:pt x="374649" y="374649"/>
                  </a:lnTo>
                  <a:lnTo>
                    <a:pt x="0" y="37464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108828" y="4550435"/>
            <a:ext cx="561975" cy="381635"/>
            <a:chOff x="5108828" y="4550435"/>
            <a:chExt cx="561975" cy="38163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8353" y="4559960"/>
              <a:ext cx="542789" cy="3621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113591" y="4555197"/>
              <a:ext cx="552450" cy="372110"/>
            </a:xfrm>
            <a:custGeom>
              <a:avLst/>
              <a:gdLst/>
              <a:ahLst/>
              <a:cxnLst/>
              <a:rect l="l" t="t" r="r" b="b"/>
              <a:pathLst>
                <a:path w="552450" h="372110">
                  <a:moveTo>
                    <a:pt x="0" y="0"/>
                  </a:moveTo>
                  <a:lnTo>
                    <a:pt x="552313" y="0"/>
                  </a:lnTo>
                  <a:lnTo>
                    <a:pt x="552313" y="371719"/>
                  </a:lnTo>
                  <a:lnTo>
                    <a:pt x="0" y="3717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Theory</a:t>
            </a:r>
            <a:r>
              <a:rPr spc="-30" dirty="0"/>
              <a:t> </a:t>
            </a:r>
            <a:r>
              <a:rPr dirty="0"/>
              <a:t>has</a:t>
            </a:r>
            <a:r>
              <a:rPr spc="-3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dirty="0"/>
              <a:t>long</a:t>
            </a:r>
            <a:r>
              <a:rPr spc="-20" dirty="0"/>
              <a:t> </a:t>
            </a:r>
            <a:r>
              <a:rPr dirty="0"/>
              <a:t>history</a:t>
            </a:r>
            <a:r>
              <a:rPr spc="-20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spc="-10" dirty="0"/>
              <a:t>ecology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85367"/>
            <a:ext cx="12192635" cy="1181253"/>
            <a:chOff x="0" y="885367"/>
            <a:chExt cx="12192635" cy="1181253"/>
          </a:xfrm>
        </p:grpSpPr>
        <p:sp>
          <p:nvSpPr>
            <p:cNvPr id="4" name="object 4"/>
            <p:cNvSpPr/>
            <p:nvPr/>
          </p:nvSpPr>
          <p:spPr>
            <a:xfrm>
              <a:off x="0" y="885367"/>
              <a:ext cx="12192635" cy="0"/>
            </a:xfrm>
            <a:custGeom>
              <a:avLst/>
              <a:gdLst/>
              <a:ahLst/>
              <a:cxnLst/>
              <a:rect l="l" t="t" r="r" b="b"/>
              <a:pathLst>
                <a:path w="12192635">
                  <a:moveTo>
                    <a:pt x="0" y="0"/>
                  </a:moveTo>
                  <a:lnTo>
                    <a:pt x="12192006" y="1"/>
                  </a:lnTo>
                </a:path>
              </a:pathLst>
            </a:custGeom>
            <a:ln w="38100">
              <a:solidFill>
                <a:srgbClr val="0030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768" y="1087132"/>
              <a:ext cx="765216" cy="97444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7006" y="1082370"/>
              <a:ext cx="775335" cy="984250"/>
            </a:xfrm>
            <a:custGeom>
              <a:avLst/>
              <a:gdLst/>
              <a:ahLst/>
              <a:cxnLst/>
              <a:rect l="l" t="t" r="r" b="b"/>
              <a:pathLst>
                <a:path w="775335" h="984250">
                  <a:moveTo>
                    <a:pt x="0" y="0"/>
                  </a:moveTo>
                  <a:lnTo>
                    <a:pt x="774741" y="0"/>
                  </a:lnTo>
                  <a:lnTo>
                    <a:pt x="774741" y="983981"/>
                  </a:lnTo>
                  <a:lnTo>
                    <a:pt x="0" y="98398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90357" y="2075179"/>
            <a:ext cx="78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Volterra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4426" y="2773426"/>
            <a:ext cx="3590925" cy="2277745"/>
            <a:chOff x="204426" y="2773426"/>
            <a:chExt cx="3590925" cy="22777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951" y="2782950"/>
              <a:ext cx="3571455" cy="22582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9189" y="2778188"/>
              <a:ext cx="3581400" cy="2268220"/>
            </a:xfrm>
            <a:custGeom>
              <a:avLst/>
              <a:gdLst/>
              <a:ahLst/>
              <a:cxnLst/>
              <a:rect l="l" t="t" r="r" b="b"/>
              <a:pathLst>
                <a:path w="3581400" h="2268220">
                  <a:moveTo>
                    <a:pt x="0" y="0"/>
                  </a:moveTo>
                  <a:lnTo>
                    <a:pt x="3580984" y="0"/>
                  </a:lnTo>
                  <a:lnTo>
                    <a:pt x="3580984" y="2267763"/>
                  </a:lnTo>
                  <a:lnTo>
                    <a:pt x="0" y="22677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02930" y="1180083"/>
            <a:ext cx="917765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5405" marR="5080" indent="-53340">
              <a:lnSpc>
                <a:spcPts val="3000"/>
              </a:lnSpc>
              <a:spcBef>
                <a:spcPts val="500"/>
              </a:spcBef>
            </a:pPr>
            <a:r>
              <a:rPr sz="2800" spc="-20" dirty="0">
                <a:latin typeface="Calibri"/>
                <a:cs typeface="Calibri"/>
              </a:rPr>
              <a:t>Volterra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was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convinced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his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son-</a:t>
            </a:r>
            <a:r>
              <a:rPr sz="2800" dirty="0">
                <a:latin typeface="Calibri"/>
                <a:cs typeface="Calibri"/>
              </a:rPr>
              <a:t>in-</a:t>
            </a:r>
            <a:r>
              <a:rPr sz="2800" spc="-45" dirty="0">
                <a:latin typeface="Calibri"/>
                <a:cs typeface="Calibri"/>
              </a:rPr>
              <a:t>law,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biologist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Umberto </a:t>
            </a:r>
            <a:r>
              <a:rPr sz="2800" spc="-30" dirty="0">
                <a:latin typeface="Calibri"/>
                <a:cs typeface="Calibri"/>
              </a:rPr>
              <a:t>D’Ancona,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examine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fluctuations</a:t>
            </a:r>
            <a:r>
              <a:rPr sz="2800" b="1" spc="-5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of</a:t>
            </a:r>
            <a:r>
              <a:rPr sz="2800" b="1" spc="-4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the</a:t>
            </a:r>
            <a:r>
              <a:rPr sz="2800" b="1" spc="-4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Adriatic</a:t>
            </a:r>
            <a:r>
              <a:rPr sz="2800" b="1" spc="-4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3A369"/>
                </a:solidFill>
                <a:latin typeface="Calibri"/>
                <a:cs typeface="Calibri"/>
              </a:rPr>
              <a:t>fisheries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00743" y="5031740"/>
            <a:ext cx="9569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NOAA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fisheries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48871" y="3256486"/>
            <a:ext cx="1428115" cy="1260475"/>
            <a:chOff x="5548871" y="3256486"/>
            <a:chExt cx="1428115" cy="126047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8871" y="3256486"/>
              <a:ext cx="734313" cy="3479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2010" y="3908364"/>
              <a:ext cx="542836" cy="2572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2075" y="3607361"/>
              <a:ext cx="734313" cy="3479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4846" y="4168511"/>
              <a:ext cx="734320" cy="34795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4097" y="3813842"/>
            <a:ext cx="764133" cy="3620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94119" y="3084477"/>
            <a:ext cx="1405988" cy="71587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77446" y="4220454"/>
            <a:ext cx="542836" cy="25722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07608" y="3947086"/>
            <a:ext cx="1405988" cy="71587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4422" y="3973578"/>
            <a:ext cx="1405988" cy="71586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5386971" y="2751835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Fish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stocks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40429" y="2739644"/>
            <a:ext cx="855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Fisheries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09180" y="3725710"/>
            <a:ext cx="1729739" cy="171450"/>
          </a:xfrm>
          <a:custGeom>
            <a:avLst/>
            <a:gdLst/>
            <a:ahLst/>
            <a:cxnLst/>
            <a:rect l="l" t="t" r="r" b="b"/>
            <a:pathLst>
              <a:path w="1729740" h="171450">
                <a:moveTo>
                  <a:pt x="171767" y="0"/>
                </a:moveTo>
                <a:lnTo>
                  <a:pt x="0" y="85089"/>
                </a:lnTo>
                <a:lnTo>
                  <a:pt x="171132" y="171450"/>
                </a:lnTo>
                <a:lnTo>
                  <a:pt x="171344" y="114291"/>
                </a:lnTo>
                <a:lnTo>
                  <a:pt x="142773" y="114185"/>
                </a:lnTo>
                <a:lnTo>
                  <a:pt x="142976" y="57035"/>
                </a:lnTo>
                <a:lnTo>
                  <a:pt x="171556" y="57035"/>
                </a:lnTo>
                <a:lnTo>
                  <a:pt x="171767" y="0"/>
                </a:lnTo>
                <a:close/>
              </a:path>
              <a:path w="1729740" h="171450">
                <a:moveTo>
                  <a:pt x="171555" y="57141"/>
                </a:moveTo>
                <a:lnTo>
                  <a:pt x="171344" y="114291"/>
                </a:lnTo>
                <a:lnTo>
                  <a:pt x="1729320" y="120065"/>
                </a:lnTo>
                <a:lnTo>
                  <a:pt x="1729524" y="62915"/>
                </a:lnTo>
                <a:lnTo>
                  <a:pt x="171555" y="57141"/>
                </a:lnTo>
                <a:close/>
              </a:path>
              <a:path w="1729740" h="171450">
                <a:moveTo>
                  <a:pt x="142976" y="57035"/>
                </a:moveTo>
                <a:lnTo>
                  <a:pt x="142773" y="114185"/>
                </a:lnTo>
                <a:lnTo>
                  <a:pt x="171344" y="114291"/>
                </a:lnTo>
                <a:lnTo>
                  <a:pt x="171555" y="57141"/>
                </a:lnTo>
                <a:lnTo>
                  <a:pt x="142976" y="57035"/>
                </a:lnTo>
                <a:close/>
              </a:path>
              <a:path w="1729740" h="171450">
                <a:moveTo>
                  <a:pt x="171556" y="57035"/>
                </a:moveTo>
                <a:lnTo>
                  <a:pt x="142976" y="57035"/>
                </a:lnTo>
                <a:lnTo>
                  <a:pt x="171555" y="571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436675" y="3398011"/>
            <a:ext cx="1274445" cy="82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Fishing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effort</a:t>
            </a:r>
            <a:endParaRPr sz="1800">
              <a:latin typeface="Calibri"/>
              <a:cs typeface="Calibri"/>
            </a:endParaRPr>
          </a:p>
          <a:p>
            <a:pPr marL="101600">
              <a:lnSpc>
                <a:spcPct val="100000"/>
              </a:lnSpc>
              <a:spcBef>
                <a:spcPts val="1945"/>
              </a:spcBef>
            </a:pPr>
            <a:r>
              <a:rPr sz="1800" b="1" spc="-10" dirty="0">
                <a:latin typeface="Calibri"/>
                <a:cs typeface="Calibri"/>
              </a:rPr>
              <a:t>(predation)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77970" y="1180083"/>
            <a:ext cx="462788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What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did </a:t>
            </a:r>
            <a:r>
              <a:rPr sz="2800" b="1" spc="-35" dirty="0">
                <a:latin typeface="Calibri"/>
                <a:cs typeface="Calibri"/>
              </a:rPr>
              <a:t>Volterra-</a:t>
            </a:r>
            <a:r>
              <a:rPr lang="en-US" sz="2800" b="1" dirty="0" err="1">
                <a:latin typeface="Calibri"/>
                <a:cs typeface="Calibri"/>
              </a:rPr>
              <a:t>L</a:t>
            </a:r>
            <a:r>
              <a:rPr sz="2800" b="1" dirty="0" err="1">
                <a:latin typeface="Calibri"/>
                <a:cs typeface="Calibri"/>
              </a:rPr>
              <a:t>otka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found?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291" y="3593083"/>
            <a:ext cx="4681855" cy="231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25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Model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variables: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125"/>
              </a:lnSpc>
            </a:pPr>
            <a:r>
              <a:rPr sz="1800" b="1" i="1" dirty="0">
                <a:latin typeface="Calibri"/>
                <a:cs typeface="Calibri"/>
              </a:rPr>
              <a:t>X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abundance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45"/>
              </a:spcBef>
            </a:pPr>
            <a:r>
              <a:rPr sz="1800" b="1" i="1" dirty="0">
                <a:latin typeface="Calibri"/>
                <a:cs typeface="Calibri"/>
              </a:rPr>
              <a:t>Y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predator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abundance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125"/>
              </a:lnSpc>
              <a:spcBef>
                <a:spcPts val="815"/>
              </a:spcBef>
            </a:pPr>
            <a:r>
              <a:rPr sz="1800" b="1" spc="-10" dirty="0">
                <a:latin typeface="Calibri"/>
                <a:cs typeface="Calibri"/>
              </a:rPr>
              <a:t>Interactions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(parameters):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125"/>
              </a:lnSpc>
            </a:pPr>
            <a:r>
              <a:rPr sz="1800" b="1" dirty="0">
                <a:solidFill>
                  <a:srgbClr val="B3A369"/>
                </a:solidFill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reproduction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(time</a:t>
            </a:r>
            <a:r>
              <a:rPr sz="1800" spc="-15" baseline="23148" dirty="0">
                <a:latin typeface="Calibri"/>
                <a:cs typeface="Calibri"/>
              </a:rPr>
              <a:t>-</a:t>
            </a:r>
            <a:r>
              <a:rPr sz="1800" spc="-37" baseline="23148" dirty="0">
                <a:latin typeface="Calibri"/>
                <a:cs typeface="Calibri"/>
              </a:rPr>
              <a:t>1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50"/>
              </a:spcBef>
            </a:pPr>
            <a:r>
              <a:rPr sz="1800" b="1" dirty="0">
                <a:solidFill>
                  <a:srgbClr val="B3A369"/>
                </a:solidFill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due to predation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(predator</a:t>
            </a:r>
            <a:r>
              <a:rPr sz="1800" spc="-30" baseline="23148" dirty="0">
                <a:latin typeface="Calibri"/>
                <a:cs typeface="Calibri"/>
              </a:rPr>
              <a:t>-</a:t>
            </a:r>
            <a:r>
              <a:rPr sz="1800" baseline="23148" dirty="0">
                <a:latin typeface="Calibri"/>
                <a:cs typeface="Calibri"/>
              </a:rPr>
              <a:t>1</a:t>
            </a:r>
            <a:r>
              <a:rPr sz="1800" spc="209" baseline="23148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time-</a:t>
            </a:r>
            <a:r>
              <a:rPr sz="1800" spc="-37" baseline="23148" dirty="0">
                <a:latin typeface="Calibri"/>
                <a:cs typeface="Calibri"/>
              </a:rPr>
              <a:t>1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125"/>
              </a:lnSpc>
              <a:spcBef>
                <a:spcPts val="50"/>
              </a:spcBef>
            </a:pPr>
            <a:r>
              <a:rPr sz="1800" b="1" dirty="0">
                <a:solidFill>
                  <a:srgbClr val="B3A369"/>
                </a:solidFill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predator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reproduction</a:t>
            </a:r>
            <a:r>
              <a:rPr sz="1800" spc="-15" dirty="0">
                <a:latin typeface="Calibri"/>
                <a:cs typeface="Calibri"/>
              </a:rPr>
              <a:t> (prey</a:t>
            </a:r>
            <a:r>
              <a:rPr sz="1800" spc="-22" baseline="23148" dirty="0">
                <a:latin typeface="Calibri"/>
                <a:cs typeface="Calibri"/>
              </a:rPr>
              <a:t>-</a:t>
            </a:r>
            <a:r>
              <a:rPr sz="1800" baseline="23148" dirty="0">
                <a:latin typeface="Calibri"/>
                <a:cs typeface="Calibri"/>
              </a:rPr>
              <a:t>1</a:t>
            </a:r>
            <a:r>
              <a:rPr sz="1800" spc="179" baseline="23148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time</a:t>
            </a:r>
            <a:r>
              <a:rPr sz="1800" spc="-15" baseline="23148" dirty="0">
                <a:latin typeface="Calibri"/>
                <a:cs typeface="Calibri"/>
              </a:rPr>
              <a:t>-</a:t>
            </a:r>
            <a:r>
              <a:rPr sz="1800" spc="-37" baseline="23148" dirty="0">
                <a:latin typeface="Calibri"/>
                <a:cs typeface="Calibri"/>
              </a:rPr>
              <a:t>1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38100">
              <a:lnSpc>
                <a:spcPts val="2125"/>
              </a:lnSpc>
            </a:pPr>
            <a:r>
              <a:rPr sz="1800" b="1" dirty="0">
                <a:solidFill>
                  <a:srgbClr val="B3A369"/>
                </a:solidFill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predator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death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(time</a:t>
            </a:r>
            <a:r>
              <a:rPr sz="1800" spc="-15" baseline="23148" dirty="0">
                <a:latin typeface="Calibri"/>
                <a:cs typeface="Calibri"/>
              </a:rPr>
              <a:t>-</a:t>
            </a:r>
            <a:r>
              <a:rPr sz="1800" spc="-37" baseline="23148" dirty="0">
                <a:latin typeface="Calibri"/>
                <a:cs typeface="Calibri"/>
              </a:rPr>
              <a:t>1</a:t>
            </a:r>
            <a:r>
              <a:rPr sz="1800" spc="-25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5927" y="1947684"/>
            <a:ext cx="429259" cy="1203325"/>
          </a:xfrm>
          <a:custGeom>
            <a:avLst/>
            <a:gdLst/>
            <a:ahLst/>
            <a:cxnLst/>
            <a:rect l="l" t="t" r="r" b="b"/>
            <a:pathLst>
              <a:path w="429259" h="1203325">
                <a:moveTo>
                  <a:pt x="133502" y="0"/>
                </a:moveTo>
                <a:lnTo>
                  <a:pt x="93891" y="17767"/>
                </a:lnTo>
                <a:lnTo>
                  <a:pt x="67475" y="54965"/>
                </a:lnTo>
                <a:lnTo>
                  <a:pt x="55397" y="96621"/>
                </a:lnTo>
                <a:lnTo>
                  <a:pt x="48895" y="151142"/>
                </a:lnTo>
                <a:lnTo>
                  <a:pt x="48285" y="172529"/>
                </a:lnTo>
                <a:lnTo>
                  <a:pt x="47663" y="172529"/>
                </a:lnTo>
                <a:lnTo>
                  <a:pt x="47663" y="491782"/>
                </a:lnTo>
                <a:lnTo>
                  <a:pt x="46863" y="515810"/>
                </a:lnTo>
                <a:lnTo>
                  <a:pt x="40500" y="554316"/>
                </a:lnTo>
                <a:lnTo>
                  <a:pt x="19837" y="588365"/>
                </a:lnTo>
                <a:lnTo>
                  <a:pt x="0" y="595477"/>
                </a:lnTo>
                <a:lnTo>
                  <a:pt x="0" y="608876"/>
                </a:lnTo>
                <a:lnTo>
                  <a:pt x="35153" y="635431"/>
                </a:lnTo>
                <a:lnTo>
                  <a:pt x="46875" y="687895"/>
                </a:lnTo>
                <a:lnTo>
                  <a:pt x="47663" y="711568"/>
                </a:lnTo>
                <a:lnTo>
                  <a:pt x="47663" y="1030770"/>
                </a:lnTo>
                <a:lnTo>
                  <a:pt x="48298" y="1030770"/>
                </a:lnTo>
                <a:lnTo>
                  <a:pt x="51447" y="1080693"/>
                </a:lnTo>
                <a:lnTo>
                  <a:pt x="60744" y="1128788"/>
                </a:lnTo>
                <a:lnTo>
                  <a:pt x="79032" y="1169035"/>
                </a:lnTo>
                <a:lnTo>
                  <a:pt x="112039" y="1196517"/>
                </a:lnTo>
                <a:lnTo>
                  <a:pt x="133502" y="1202956"/>
                </a:lnTo>
                <a:lnTo>
                  <a:pt x="133502" y="1192364"/>
                </a:lnTo>
                <a:lnTo>
                  <a:pt x="118262" y="1186243"/>
                </a:lnTo>
                <a:lnTo>
                  <a:pt x="105257" y="1175562"/>
                </a:lnTo>
                <a:lnTo>
                  <a:pt x="85940" y="1140561"/>
                </a:lnTo>
                <a:lnTo>
                  <a:pt x="74815" y="1084516"/>
                </a:lnTo>
                <a:lnTo>
                  <a:pt x="71094" y="1004493"/>
                </a:lnTo>
                <a:lnTo>
                  <a:pt x="71094" y="730986"/>
                </a:lnTo>
                <a:lnTo>
                  <a:pt x="69367" y="700722"/>
                </a:lnTo>
                <a:lnTo>
                  <a:pt x="60921" y="654126"/>
                </a:lnTo>
                <a:lnTo>
                  <a:pt x="38912" y="615099"/>
                </a:lnTo>
                <a:lnTo>
                  <a:pt x="23329" y="603072"/>
                </a:lnTo>
                <a:lnTo>
                  <a:pt x="23329" y="600278"/>
                </a:lnTo>
                <a:lnTo>
                  <a:pt x="55194" y="564108"/>
                </a:lnTo>
                <a:lnTo>
                  <a:pt x="67119" y="526389"/>
                </a:lnTo>
                <a:lnTo>
                  <a:pt x="71094" y="472363"/>
                </a:lnTo>
                <a:lnTo>
                  <a:pt x="71094" y="198462"/>
                </a:lnTo>
                <a:lnTo>
                  <a:pt x="72021" y="155473"/>
                </a:lnTo>
                <a:lnTo>
                  <a:pt x="79451" y="87439"/>
                </a:lnTo>
                <a:lnTo>
                  <a:pt x="94488" y="42621"/>
                </a:lnTo>
                <a:lnTo>
                  <a:pt x="133502" y="10604"/>
                </a:lnTo>
                <a:lnTo>
                  <a:pt x="133502" y="0"/>
                </a:lnTo>
                <a:close/>
              </a:path>
              <a:path w="429259" h="1203325">
                <a:moveTo>
                  <a:pt x="429260" y="336524"/>
                </a:moveTo>
                <a:lnTo>
                  <a:pt x="137160" y="336524"/>
                </a:lnTo>
                <a:lnTo>
                  <a:pt x="137160" y="349224"/>
                </a:lnTo>
                <a:lnTo>
                  <a:pt x="429260" y="349224"/>
                </a:lnTo>
                <a:lnTo>
                  <a:pt x="429260" y="336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2137" y="2270252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5431" y="2117852"/>
            <a:ext cx="168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41666" dirty="0">
                <a:latin typeface="Cambria Math"/>
                <a:cs typeface="Cambria Math"/>
              </a:rPr>
              <a:t>𝑑𝑿</a:t>
            </a:r>
            <a:r>
              <a:rPr sz="2700" spc="142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3A369"/>
                </a:solidFill>
                <a:latin typeface="Cambria Math"/>
                <a:cs typeface="Cambria Math"/>
              </a:rPr>
              <a:t>𝒂</a:t>
            </a:r>
            <a:r>
              <a:rPr sz="1800" dirty="0">
                <a:latin typeface="Cambria Math"/>
                <a:cs typeface="Cambria Math"/>
              </a:rPr>
              <a:t>𝑿 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𝒃</a:t>
            </a:r>
            <a:r>
              <a:rPr sz="1800" spc="-25" dirty="0">
                <a:latin typeface="Cambria Math"/>
                <a:cs typeface="Cambria Math"/>
              </a:rPr>
              <a:t>𝑿𝒀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8487" y="2843009"/>
            <a:ext cx="279400" cy="12700"/>
          </a:xfrm>
          <a:custGeom>
            <a:avLst/>
            <a:gdLst/>
            <a:ahLst/>
            <a:cxnLst/>
            <a:rect l="l" t="t" r="r" b="b"/>
            <a:pathLst>
              <a:path w="279400" h="12700">
                <a:moveTo>
                  <a:pt x="279400" y="0"/>
                </a:moveTo>
                <a:lnTo>
                  <a:pt x="0" y="0"/>
                </a:lnTo>
                <a:lnTo>
                  <a:pt x="0" y="12700"/>
                </a:lnTo>
                <a:lnTo>
                  <a:pt x="279400" y="12700"/>
                </a:lnTo>
                <a:lnTo>
                  <a:pt x="279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7250" y="2831084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7656" y="2675635"/>
            <a:ext cx="1636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41666" dirty="0">
                <a:latin typeface="Cambria Math"/>
                <a:cs typeface="Cambria Math"/>
              </a:rPr>
              <a:t>𝑑𝒀</a:t>
            </a:r>
            <a:r>
              <a:rPr sz="2700" spc="120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3A369"/>
                </a:solidFill>
                <a:latin typeface="Cambria Math"/>
                <a:cs typeface="Cambria Math"/>
              </a:rPr>
              <a:t>𝒄</a:t>
            </a:r>
            <a:r>
              <a:rPr sz="1800" dirty="0">
                <a:latin typeface="Cambria Math"/>
                <a:cs typeface="Cambria Math"/>
              </a:rPr>
              <a:t>𝑿𝒀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𝒅</a:t>
            </a:r>
            <a:r>
              <a:rPr sz="1800" spc="-25" dirty="0">
                <a:latin typeface="Cambria Math"/>
                <a:cs typeface="Cambria Math"/>
              </a:rPr>
              <a:t>𝒀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879" y="2167267"/>
            <a:ext cx="4519574" cy="104989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090612" y="259334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31578" y="259334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39953" y="3230371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Prey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26308" y="3230371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Predator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4740" y="203250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73872" y="276402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37396" y="2066035"/>
            <a:ext cx="120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93298" y="2404364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4" name="object 9">
            <a:extLst>
              <a:ext uri="{FF2B5EF4-FFF2-40B4-BE49-F238E27FC236}">
                <a16:creationId xmlns:a16="http://schemas.microsoft.com/office/drawing/2014/main" id="{92DCE9DC-D181-42F8-A0DB-2B47738BCDB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879" y="2167267"/>
            <a:ext cx="4519574" cy="1049897"/>
          </a:xfrm>
          <a:prstGeom prst="rect">
            <a:avLst/>
          </a:prstGeom>
        </p:spPr>
      </p:pic>
      <p:sp>
        <p:nvSpPr>
          <p:cNvPr id="25" name="object 10">
            <a:extLst>
              <a:ext uri="{FF2B5EF4-FFF2-40B4-BE49-F238E27FC236}">
                <a16:creationId xmlns:a16="http://schemas.microsoft.com/office/drawing/2014/main" id="{5B7D4871-DC9F-4986-A13A-0FD16589D386}"/>
              </a:ext>
            </a:extLst>
          </p:cNvPr>
          <p:cNvSpPr txBox="1"/>
          <p:nvPr/>
        </p:nvSpPr>
        <p:spPr>
          <a:xfrm>
            <a:off x="7090612" y="259334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3B28B40C-B9CD-4F24-87E2-B792B7850CCE}"/>
              </a:ext>
            </a:extLst>
          </p:cNvPr>
          <p:cNvSpPr txBox="1"/>
          <p:nvPr/>
        </p:nvSpPr>
        <p:spPr>
          <a:xfrm>
            <a:off x="9631578" y="259334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48B712E7-F468-430F-81B7-E5C724C2BD97}"/>
              </a:ext>
            </a:extLst>
          </p:cNvPr>
          <p:cNvSpPr txBox="1"/>
          <p:nvPr/>
        </p:nvSpPr>
        <p:spPr>
          <a:xfrm>
            <a:off x="9326308" y="3230371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Predator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39AA5CBB-E873-4591-A29A-01EB42C4E022}"/>
              </a:ext>
            </a:extLst>
          </p:cNvPr>
          <p:cNvSpPr txBox="1"/>
          <p:nvPr/>
        </p:nvSpPr>
        <p:spPr>
          <a:xfrm>
            <a:off x="6174740" y="203250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EE7C5003-6534-4011-A30F-9A628EF02D85}"/>
              </a:ext>
            </a:extLst>
          </p:cNvPr>
          <p:cNvSpPr txBox="1"/>
          <p:nvPr/>
        </p:nvSpPr>
        <p:spPr>
          <a:xfrm>
            <a:off x="8273872" y="276402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2DFFDE4E-12DE-4337-9A64-5899CD0205E4}"/>
              </a:ext>
            </a:extLst>
          </p:cNvPr>
          <p:cNvSpPr txBox="1"/>
          <p:nvPr/>
        </p:nvSpPr>
        <p:spPr>
          <a:xfrm>
            <a:off x="8937396" y="2066035"/>
            <a:ext cx="120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43CF00B7-BC1D-4213-9C7B-2606C0218E4A}"/>
              </a:ext>
            </a:extLst>
          </p:cNvPr>
          <p:cNvSpPr txBox="1"/>
          <p:nvPr/>
        </p:nvSpPr>
        <p:spPr>
          <a:xfrm>
            <a:off x="10393298" y="2404364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9BEC0A44-62CF-4837-8AAF-6184EBA19466}"/>
              </a:ext>
            </a:extLst>
          </p:cNvPr>
          <p:cNvSpPr/>
          <p:nvPr/>
        </p:nvSpPr>
        <p:spPr>
          <a:xfrm>
            <a:off x="7794866" y="4218457"/>
            <a:ext cx="598170" cy="282575"/>
          </a:xfrm>
          <a:custGeom>
            <a:avLst/>
            <a:gdLst/>
            <a:ahLst/>
            <a:cxnLst/>
            <a:rect l="l" t="t" r="r" b="b"/>
            <a:pathLst>
              <a:path w="598170" h="282575">
                <a:moveTo>
                  <a:pt x="507847" y="0"/>
                </a:moveTo>
                <a:lnTo>
                  <a:pt x="503821" y="11455"/>
                </a:lnTo>
                <a:lnTo>
                  <a:pt x="520166" y="18549"/>
                </a:lnTo>
                <a:lnTo>
                  <a:pt x="534223" y="28365"/>
                </a:lnTo>
                <a:lnTo>
                  <a:pt x="562764" y="73874"/>
                </a:lnTo>
                <a:lnTo>
                  <a:pt x="571094" y="115656"/>
                </a:lnTo>
                <a:lnTo>
                  <a:pt x="572134" y="139738"/>
                </a:lnTo>
                <a:lnTo>
                  <a:pt x="571089" y="164643"/>
                </a:lnTo>
                <a:lnTo>
                  <a:pt x="562721" y="207582"/>
                </a:lnTo>
                <a:lnTo>
                  <a:pt x="534241" y="253822"/>
                </a:lnTo>
                <a:lnTo>
                  <a:pt x="504266" y="270865"/>
                </a:lnTo>
                <a:lnTo>
                  <a:pt x="507847" y="282320"/>
                </a:lnTo>
                <a:lnTo>
                  <a:pt x="546355" y="264261"/>
                </a:lnTo>
                <a:lnTo>
                  <a:pt x="574662" y="232981"/>
                </a:lnTo>
                <a:lnTo>
                  <a:pt x="592075" y="191109"/>
                </a:lnTo>
                <a:lnTo>
                  <a:pt x="597877" y="141236"/>
                </a:lnTo>
                <a:lnTo>
                  <a:pt x="596422" y="115349"/>
                </a:lnTo>
                <a:lnTo>
                  <a:pt x="584778" y="69472"/>
                </a:lnTo>
                <a:lnTo>
                  <a:pt x="561684" y="32127"/>
                </a:lnTo>
                <a:lnTo>
                  <a:pt x="528314" y="7386"/>
                </a:lnTo>
                <a:lnTo>
                  <a:pt x="507847" y="0"/>
                </a:lnTo>
                <a:close/>
              </a:path>
              <a:path w="598170" h="282575">
                <a:moveTo>
                  <a:pt x="90043" y="0"/>
                </a:moveTo>
                <a:lnTo>
                  <a:pt x="51628" y="18095"/>
                </a:lnTo>
                <a:lnTo>
                  <a:pt x="23291" y="49479"/>
                </a:lnTo>
                <a:lnTo>
                  <a:pt x="5826" y="91428"/>
                </a:lnTo>
                <a:lnTo>
                  <a:pt x="0" y="141236"/>
                </a:lnTo>
                <a:lnTo>
                  <a:pt x="1452" y="167173"/>
                </a:lnTo>
                <a:lnTo>
                  <a:pt x="13062" y="213045"/>
                </a:lnTo>
                <a:lnTo>
                  <a:pt x="36100" y="250274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611" y="270865"/>
                </a:lnTo>
                <a:lnTo>
                  <a:pt x="77528" y="263738"/>
                </a:lnTo>
                <a:lnTo>
                  <a:pt x="63647" y="253822"/>
                </a:lnTo>
                <a:lnTo>
                  <a:pt x="35169" y="207582"/>
                </a:lnTo>
                <a:lnTo>
                  <a:pt x="26801" y="164643"/>
                </a:lnTo>
                <a:lnTo>
                  <a:pt x="25755" y="139738"/>
                </a:lnTo>
                <a:lnTo>
                  <a:pt x="26801" y="115656"/>
                </a:lnTo>
                <a:lnTo>
                  <a:pt x="35169" y="73874"/>
                </a:lnTo>
                <a:lnTo>
                  <a:pt x="63755" y="28365"/>
                </a:lnTo>
                <a:lnTo>
                  <a:pt x="94056" y="11455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DA4CFF86-FF71-4208-A290-2F43C59A2456}"/>
              </a:ext>
            </a:extLst>
          </p:cNvPr>
          <p:cNvSpPr txBox="1"/>
          <p:nvPr/>
        </p:nvSpPr>
        <p:spPr>
          <a:xfrm>
            <a:off x="6270180" y="3143503"/>
            <a:ext cx="2036445" cy="159338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R="241935" algn="ctr">
              <a:lnSpc>
                <a:spcPct val="100000"/>
              </a:lnSpc>
              <a:spcBef>
                <a:spcPts val="785"/>
              </a:spcBef>
            </a:pPr>
            <a:r>
              <a:rPr sz="1800" b="1" spc="-20" dirty="0">
                <a:latin typeface="Calibri"/>
                <a:cs typeface="Calibri"/>
              </a:rPr>
              <a:t>Prey</a:t>
            </a:r>
            <a:endParaRPr sz="1800" dirty="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10"/>
              </a:spcBef>
              <a:buFont typeface="Arial"/>
              <a:buChar char="•"/>
              <a:tabLst>
                <a:tab pos="240665" algn="l"/>
              </a:tabLst>
            </a:pP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Equilibria</a:t>
            </a:r>
            <a:r>
              <a:rPr sz="2400" spc="-10" dirty="0"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  <a:p>
            <a:pPr marL="1138555">
              <a:lnSpc>
                <a:spcPts val="2725"/>
              </a:lnSpc>
              <a:spcBef>
                <a:spcPts val="1130"/>
              </a:spcBef>
            </a:pPr>
            <a:r>
              <a:rPr sz="2400" dirty="0">
                <a:latin typeface="Cambria Math"/>
                <a:cs typeface="Cambria Math"/>
              </a:rPr>
              <a:t>𝐸1</a:t>
            </a:r>
            <a:r>
              <a:rPr sz="2400" spc="459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0,0</a:t>
            </a:r>
            <a:endParaRPr sz="2400" dirty="0">
              <a:latin typeface="Cambria Math"/>
              <a:cs typeface="Cambria Math"/>
            </a:endParaRPr>
          </a:p>
          <a:p>
            <a:pPr marL="1261745">
              <a:lnSpc>
                <a:spcPts val="1885"/>
              </a:lnSpc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𝐓𝐫𝐢𝐯𝐢𝐚𝐥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9A073730-8DFA-4644-B40D-7F0E8597FFD1}"/>
              </a:ext>
            </a:extLst>
          </p:cNvPr>
          <p:cNvSpPr/>
          <p:nvPr/>
        </p:nvSpPr>
        <p:spPr>
          <a:xfrm>
            <a:off x="9587827" y="4058577"/>
            <a:ext cx="777875" cy="602615"/>
          </a:xfrm>
          <a:custGeom>
            <a:avLst/>
            <a:gdLst/>
            <a:ahLst/>
            <a:cxnLst/>
            <a:rect l="l" t="t" r="r" b="b"/>
            <a:pathLst>
              <a:path w="777875" h="602614">
                <a:moveTo>
                  <a:pt x="115646" y="9969"/>
                </a:moveTo>
                <a:lnTo>
                  <a:pt x="66738" y="44335"/>
                </a:lnTo>
                <a:lnTo>
                  <a:pt x="32004" y="110058"/>
                </a:lnTo>
                <a:lnTo>
                  <a:pt x="17995" y="150647"/>
                </a:lnTo>
                <a:lnTo>
                  <a:pt x="8001" y="195986"/>
                </a:lnTo>
                <a:lnTo>
                  <a:pt x="1993" y="246087"/>
                </a:lnTo>
                <a:lnTo>
                  <a:pt x="0" y="301078"/>
                </a:lnTo>
                <a:lnTo>
                  <a:pt x="1993" y="355904"/>
                </a:lnTo>
                <a:lnTo>
                  <a:pt x="8001" y="406095"/>
                </a:lnTo>
                <a:lnTo>
                  <a:pt x="17995" y="451497"/>
                </a:lnTo>
                <a:lnTo>
                  <a:pt x="32004" y="492099"/>
                </a:lnTo>
                <a:lnTo>
                  <a:pt x="48679" y="527634"/>
                </a:lnTo>
                <a:lnTo>
                  <a:pt x="86182" y="582663"/>
                </a:lnTo>
                <a:lnTo>
                  <a:pt x="107010" y="602157"/>
                </a:lnTo>
                <a:lnTo>
                  <a:pt x="115646" y="592188"/>
                </a:lnTo>
                <a:lnTo>
                  <a:pt x="97624" y="572363"/>
                </a:lnTo>
                <a:lnTo>
                  <a:pt x="81254" y="547687"/>
                </a:lnTo>
                <a:lnTo>
                  <a:pt x="53428" y="483831"/>
                </a:lnTo>
                <a:lnTo>
                  <a:pt x="42684" y="444842"/>
                </a:lnTo>
                <a:lnTo>
                  <a:pt x="35013" y="401396"/>
                </a:lnTo>
                <a:lnTo>
                  <a:pt x="30403" y="353466"/>
                </a:lnTo>
                <a:lnTo>
                  <a:pt x="28879" y="300926"/>
                </a:lnTo>
                <a:lnTo>
                  <a:pt x="30403" y="248691"/>
                </a:lnTo>
                <a:lnTo>
                  <a:pt x="35013" y="200761"/>
                </a:lnTo>
                <a:lnTo>
                  <a:pt x="42684" y="157314"/>
                </a:lnTo>
                <a:lnTo>
                  <a:pt x="53428" y="118313"/>
                </a:lnTo>
                <a:lnTo>
                  <a:pt x="81254" y="54470"/>
                </a:lnTo>
                <a:lnTo>
                  <a:pt x="97624" y="29806"/>
                </a:lnTo>
                <a:lnTo>
                  <a:pt x="115646" y="9969"/>
                </a:lnTo>
                <a:close/>
              </a:path>
              <a:path w="777875" h="602614">
                <a:moveTo>
                  <a:pt x="314553" y="286473"/>
                </a:moveTo>
                <a:lnTo>
                  <a:pt x="124053" y="286473"/>
                </a:lnTo>
                <a:lnTo>
                  <a:pt x="124053" y="311873"/>
                </a:lnTo>
                <a:lnTo>
                  <a:pt x="314553" y="311873"/>
                </a:lnTo>
                <a:lnTo>
                  <a:pt x="314553" y="286473"/>
                </a:lnTo>
                <a:close/>
              </a:path>
              <a:path w="777875" h="602614">
                <a:moveTo>
                  <a:pt x="657453" y="286473"/>
                </a:moveTo>
                <a:lnTo>
                  <a:pt x="479653" y="286473"/>
                </a:lnTo>
                <a:lnTo>
                  <a:pt x="479653" y="311873"/>
                </a:lnTo>
                <a:lnTo>
                  <a:pt x="657453" y="311873"/>
                </a:lnTo>
                <a:lnTo>
                  <a:pt x="657453" y="286473"/>
                </a:lnTo>
                <a:close/>
              </a:path>
              <a:path w="777875" h="602614">
                <a:moveTo>
                  <a:pt x="777303" y="300926"/>
                </a:moveTo>
                <a:lnTo>
                  <a:pt x="775296" y="246087"/>
                </a:lnTo>
                <a:lnTo>
                  <a:pt x="769302" y="195986"/>
                </a:lnTo>
                <a:lnTo>
                  <a:pt x="759294" y="150647"/>
                </a:lnTo>
                <a:lnTo>
                  <a:pt x="745312" y="110058"/>
                </a:lnTo>
                <a:lnTo>
                  <a:pt x="728611" y="74523"/>
                </a:lnTo>
                <a:lnTo>
                  <a:pt x="691108" y="19494"/>
                </a:lnTo>
                <a:lnTo>
                  <a:pt x="670293" y="0"/>
                </a:lnTo>
                <a:lnTo>
                  <a:pt x="661670" y="9969"/>
                </a:lnTo>
                <a:lnTo>
                  <a:pt x="679665" y="29806"/>
                </a:lnTo>
                <a:lnTo>
                  <a:pt x="696036" y="54470"/>
                </a:lnTo>
                <a:lnTo>
                  <a:pt x="723874" y="118313"/>
                </a:lnTo>
                <a:lnTo>
                  <a:pt x="734606" y="157314"/>
                </a:lnTo>
                <a:lnTo>
                  <a:pt x="742289" y="200761"/>
                </a:lnTo>
                <a:lnTo>
                  <a:pt x="746899" y="248691"/>
                </a:lnTo>
                <a:lnTo>
                  <a:pt x="748436" y="301078"/>
                </a:lnTo>
                <a:lnTo>
                  <a:pt x="746899" y="353466"/>
                </a:lnTo>
                <a:lnTo>
                  <a:pt x="742289" y="401396"/>
                </a:lnTo>
                <a:lnTo>
                  <a:pt x="734606" y="444842"/>
                </a:lnTo>
                <a:lnTo>
                  <a:pt x="723874" y="483831"/>
                </a:lnTo>
                <a:lnTo>
                  <a:pt x="696036" y="547687"/>
                </a:lnTo>
                <a:lnTo>
                  <a:pt x="661670" y="592188"/>
                </a:lnTo>
                <a:lnTo>
                  <a:pt x="670293" y="602157"/>
                </a:lnTo>
                <a:lnTo>
                  <a:pt x="710552" y="557822"/>
                </a:lnTo>
                <a:lnTo>
                  <a:pt x="745312" y="492099"/>
                </a:lnTo>
                <a:lnTo>
                  <a:pt x="759294" y="451497"/>
                </a:lnTo>
                <a:lnTo>
                  <a:pt x="769302" y="406095"/>
                </a:lnTo>
                <a:lnTo>
                  <a:pt x="775296" y="355904"/>
                </a:lnTo>
                <a:lnTo>
                  <a:pt x="777303" y="300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6DEE9DEA-516D-4DF8-A696-D04EE557ACFE}"/>
              </a:ext>
            </a:extLst>
          </p:cNvPr>
          <p:cNvSpPr txBox="1"/>
          <p:nvPr/>
        </p:nvSpPr>
        <p:spPr>
          <a:xfrm>
            <a:off x="9114853" y="4129532"/>
            <a:ext cx="1155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98170" algn="l"/>
              </a:tabLst>
            </a:pPr>
            <a:r>
              <a:rPr sz="2400" spc="-25" dirty="0">
                <a:latin typeface="Cambria Math"/>
                <a:cs typeface="Cambria Math"/>
              </a:rPr>
              <a:t>𝐸2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baseline="41666" dirty="0">
                <a:latin typeface="Cambria Math"/>
                <a:cs typeface="Cambria Math"/>
              </a:rPr>
              <a:t>𝑑</a:t>
            </a:r>
            <a:r>
              <a:rPr sz="3600" spc="-89" baseline="41666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3600" spc="-75" baseline="41666" dirty="0">
                <a:latin typeface="Cambria Math"/>
                <a:cs typeface="Cambria Math"/>
              </a:rPr>
              <a:t>𝑎</a:t>
            </a:r>
            <a:endParaRPr sz="3600" baseline="41666" dirty="0">
              <a:latin typeface="Cambria Math"/>
              <a:cs typeface="Cambria Math"/>
            </a:endParaRPr>
          </a:p>
        </p:txBody>
      </p:sp>
      <p:sp>
        <p:nvSpPr>
          <p:cNvPr id="36" name="object 25">
            <a:extLst>
              <a:ext uri="{FF2B5EF4-FFF2-40B4-BE49-F238E27FC236}">
                <a16:creationId xmlns:a16="http://schemas.microsoft.com/office/drawing/2014/main" id="{E65EB20A-0D61-449C-886A-42F5F2758953}"/>
              </a:ext>
            </a:extLst>
          </p:cNvPr>
          <p:cNvSpPr txBox="1"/>
          <p:nvPr/>
        </p:nvSpPr>
        <p:spPr>
          <a:xfrm>
            <a:off x="9197137" y="4333747"/>
            <a:ext cx="1312545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035">
              <a:lnSpc>
                <a:spcPts val="2650"/>
              </a:lnSpc>
              <a:spcBef>
                <a:spcPts val="100"/>
              </a:spcBef>
              <a:tabLst>
                <a:tab pos="868044" algn="l"/>
              </a:tabLst>
            </a:pPr>
            <a:r>
              <a:rPr sz="2400" spc="-50" dirty="0">
                <a:latin typeface="Cambria Math"/>
                <a:cs typeface="Cambria Math"/>
              </a:rPr>
              <a:t>𝑐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930"/>
              </a:lnSpc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𝐂𝐨𝐞𝐱𝐢𝐬𝐭𝐞𝐧𝐜𝐞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77970" y="1180083"/>
            <a:ext cx="4627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What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did </a:t>
            </a:r>
            <a:r>
              <a:rPr sz="2800" b="1" spc="-35" dirty="0">
                <a:latin typeface="Calibri"/>
                <a:cs typeface="Calibri"/>
              </a:rPr>
              <a:t>Volterra-</a:t>
            </a:r>
            <a:r>
              <a:rPr sz="2800" b="1" dirty="0">
                <a:latin typeface="Calibri"/>
                <a:cs typeface="Calibri"/>
              </a:rPr>
              <a:t>lotka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found?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4879" y="2167267"/>
            <a:ext cx="4519574" cy="10498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90612" y="2593340"/>
            <a:ext cx="15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31578" y="2593340"/>
            <a:ext cx="14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39953" y="3230371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Prey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26308" y="3230371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Predator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74740" y="203250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73872" y="2764028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37396" y="2066035"/>
            <a:ext cx="120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93298" y="2404364"/>
            <a:ext cx="146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dirty="0">
                <a:solidFill>
                  <a:srgbClr val="B3A36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469" y="3580143"/>
            <a:ext cx="5192193" cy="30480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360195" y="3641852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B3A369"/>
                </a:solidFill>
                <a:latin typeface="Calibri"/>
                <a:cs typeface="Calibri"/>
              </a:rPr>
              <a:t>Prey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1236" y="5552947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AFC5DE"/>
                </a:solidFill>
                <a:latin typeface="Calibri"/>
                <a:cs typeface="Calibri"/>
              </a:rPr>
              <a:t>Predator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09511" y="4006596"/>
            <a:ext cx="5085715" cy="151320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1300" marR="5080" indent="-228600">
              <a:lnSpc>
                <a:spcPct val="708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libri"/>
                <a:cs typeface="Calibri"/>
              </a:rPr>
              <a:t>We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can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have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internal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fluctuations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Prey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Predator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dynamics.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65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600" dirty="0">
                <a:latin typeface="Calibri"/>
                <a:cs typeface="Calibri"/>
              </a:rPr>
              <a:t>What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directions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these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8111" y="5378196"/>
            <a:ext cx="17716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latin typeface="Calibri"/>
                <a:cs typeface="Calibri"/>
              </a:rPr>
              <a:t>fluctuations?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5927" y="1947684"/>
            <a:ext cx="429259" cy="1203325"/>
          </a:xfrm>
          <a:custGeom>
            <a:avLst/>
            <a:gdLst/>
            <a:ahLst/>
            <a:cxnLst/>
            <a:rect l="l" t="t" r="r" b="b"/>
            <a:pathLst>
              <a:path w="429259" h="1203325">
                <a:moveTo>
                  <a:pt x="133502" y="0"/>
                </a:moveTo>
                <a:lnTo>
                  <a:pt x="93891" y="17767"/>
                </a:lnTo>
                <a:lnTo>
                  <a:pt x="67475" y="54965"/>
                </a:lnTo>
                <a:lnTo>
                  <a:pt x="55397" y="96621"/>
                </a:lnTo>
                <a:lnTo>
                  <a:pt x="48895" y="151142"/>
                </a:lnTo>
                <a:lnTo>
                  <a:pt x="48285" y="172529"/>
                </a:lnTo>
                <a:lnTo>
                  <a:pt x="47663" y="172529"/>
                </a:lnTo>
                <a:lnTo>
                  <a:pt x="47663" y="491782"/>
                </a:lnTo>
                <a:lnTo>
                  <a:pt x="46863" y="515810"/>
                </a:lnTo>
                <a:lnTo>
                  <a:pt x="40500" y="554316"/>
                </a:lnTo>
                <a:lnTo>
                  <a:pt x="19837" y="588365"/>
                </a:lnTo>
                <a:lnTo>
                  <a:pt x="0" y="595477"/>
                </a:lnTo>
                <a:lnTo>
                  <a:pt x="0" y="608876"/>
                </a:lnTo>
                <a:lnTo>
                  <a:pt x="35153" y="635431"/>
                </a:lnTo>
                <a:lnTo>
                  <a:pt x="46875" y="687895"/>
                </a:lnTo>
                <a:lnTo>
                  <a:pt x="47663" y="711568"/>
                </a:lnTo>
                <a:lnTo>
                  <a:pt x="47663" y="1030770"/>
                </a:lnTo>
                <a:lnTo>
                  <a:pt x="48298" y="1030770"/>
                </a:lnTo>
                <a:lnTo>
                  <a:pt x="51447" y="1080693"/>
                </a:lnTo>
                <a:lnTo>
                  <a:pt x="60744" y="1128788"/>
                </a:lnTo>
                <a:lnTo>
                  <a:pt x="79032" y="1169035"/>
                </a:lnTo>
                <a:lnTo>
                  <a:pt x="112039" y="1196517"/>
                </a:lnTo>
                <a:lnTo>
                  <a:pt x="133502" y="1202956"/>
                </a:lnTo>
                <a:lnTo>
                  <a:pt x="133502" y="1192364"/>
                </a:lnTo>
                <a:lnTo>
                  <a:pt x="118262" y="1186243"/>
                </a:lnTo>
                <a:lnTo>
                  <a:pt x="105257" y="1175562"/>
                </a:lnTo>
                <a:lnTo>
                  <a:pt x="85940" y="1140561"/>
                </a:lnTo>
                <a:lnTo>
                  <a:pt x="74815" y="1084516"/>
                </a:lnTo>
                <a:lnTo>
                  <a:pt x="71094" y="1004493"/>
                </a:lnTo>
                <a:lnTo>
                  <a:pt x="71094" y="730986"/>
                </a:lnTo>
                <a:lnTo>
                  <a:pt x="69367" y="700722"/>
                </a:lnTo>
                <a:lnTo>
                  <a:pt x="60921" y="654126"/>
                </a:lnTo>
                <a:lnTo>
                  <a:pt x="38912" y="615099"/>
                </a:lnTo>
                <a:lnTo>
                  <a:pt x="23329" y="603072"/>
                </a:lnTo>
                <a:lnTo>
                  <a:pt x="23329" y="600278"/>
                </a:lnTo>
                <a:lnTo>
                  <a:pt x="55194" y="564108"/>
                </a:lnTo>
                <a:lnTo>
                  <a:pt x="67119" y="526389"/>
                </a:lnTo>
                <a:lnTo>
                  <a:pt x="71094" y="472363"/>
                </a:lnTo>
                <a:lnTo>
                  <a:pt x="71094" y="198462"/>
                </a:lnTo>
                <a:lnTo>
                  <a:pt x="72021" y="155473"/>
                </a:lnTo>
                <a:lnTo>
                  <a:pt x="79451" y="87439"/>
                </a:lnTo>
                <a:lnTo>
                  <a:pt x="94488" y="42621"/>
                </a:lnTo>
                <a:lnTo>
                  <a:pt x="133502" y="10604"/>
                </a:lnTo>
                <a:lnTo>
                  <a:pt x="133502" y="0"/>
                </a:lnTo>
                <a:close/>
              </a:path>
              <a:path w="429259" h="1203325">
                <a:moveTo>
                  <a:pt x="429260" y="336524"/>
                </a:moveTo>
                <a:lnTo>
                  <a:pt x="137160" y="336524"/>
                </a:lnTo>
                <a:lnTo>
                  <a:pt x="137160" y="349224"/>
                </a:lnTo>
                <a:lnTo>
                  <a:pt x="429260" y="349224"/>
                </a:lnTo>
                <a:lnTo>
                  <a:pt x="429260" y="336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2137" y="2270252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431" y="2117852"/>
            <a:ext cx="168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41666" dirty="0">
                <a:latin typeface="Cambria Math"/>
                <a:cs typeface="Cambria Math"/>
              </a:rPr>
              <a:t>𝑑𝑿</a:t>
            </a:r>
            <a:r>
              <a:rPr sz="2700" spc="142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3A369"/>
                </a:solidFill>
                <a:latin typeface="Cambria Math"/>
                <a:cs typeface="Cambria Math"/>
              </a:rPr>
              <a:t>𝒂</a:t>
            </a:r>
            <a:r>
              <a:rPr sz="1800" dirty="0">
                <a:latin typeface="Cambria Math"/>
                <a:cs typeface="Cambria Math"/>
              </a:rPr>
              <a:t>𝑿 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𝒃</a:t>
            </a:r>
            <a:r>
              <a:rPr sz="1800" spc="-25" dirty="0">
                <a:latin typeface="Cambria Math"/>
                <a:cs typeface="Cambria Math"/>
              </a:rPr>
              <a:t>𝑿𝒀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8487" y="2843009"/>
            <a:ext cx="279400" cy="12700"/>
          </a:xfrm>
          <a:custGeom>
            <a:avLst/>
            <a:gdLst/>
            <a:ahLst/>
            <a:cxnLst/>
            <a:rect l="l" t="t" r="r" b="b"/>
            <a:pathLst>
              <a:path w="279400" h="12700">
                <a:moveTo>
                  <a:pt x="279400" y="0"/>
                </a:moveTo>
                <a:lnTo>
                  <a:pt x="0" y="0"/>
                </a:lnTo>
                <a:lnTo>
                  <a:pt x="0" y="12700"/>
                </a:lnTo>
                <a:lnTo>
                  <a:pt x="279400" y="12700"/>
                </a:lnTo>
                <a:lnTo>
                  <a:pt x="279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57250" y="2831084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7656" y="2675635"/>
            <a:ext cx="1636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41666" dirty="0">
                <a:latin typeface="Cambria Math"/>
                <a:cs typeface="Cambria Math"/>
              </a:rPr>
              <a:t>𝑑𝒀</a:t>
            </a:r>
            <a:r>
              <a:rPr sz="2700" spc="120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3A369"/>
                </a:solidFill>
                <a:latin typeface="Cambria Math"/>
                <a:cs typeface="Cambria Math"/>
              </a:rPr>
              <a:t>𝒄</a:t>
            </a:r>
            <a:r>
              <a:rPr sz="1800" dirty="0">
                <a:latin typeface="Cambria Math"/>
                <a:cs typeface="Cambria Math"/>
              </a:rPr>
              <a:t>𝑿𝒀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𝒅</a:t>
            </a:r>
            <a:r>
              <a:rPr sz="1800" spc="-25" dirty="0">
                <a:latin typeface="Cambria Math"/>
                <a:cs typeface="Cambria Math"/>
              </a:rPr>
              <a:t>𝒀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45387" y="1097788"/>
            <a:ext cx="9893935" cy="1424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2800" b="1" dirty="0">
                <a:latin typeface="Calibri"/>
                <a:cs typeface="Calibri"/>
              </a:rPr>
              <a:t>What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did </a:t>
            </a:r>
            <a:r>
              <a:rPr sz="2800" b="1" spc="-35" dirty="0">
                <a:latin typeface="Calibri"/>
                <a:cs typeface="Calibri"/>
              </a:rPr>
              <a:t>Volterra-</a:t>
            </a:r>
            <a:r>
              <a:rPr sz="2800" b="1" dirty="0">
                <a:latin typeface="Calibri"/>
                <a:cs typeface="Calibri"/>
              </a:rPr>
              <a:t>lotka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found?</a:t>
            </a:r>
            <a:endParaRPr sz="2800">
              <a:latin typeface="Calibri"/>
              <a:cs typeface="Calibri"/>
            </a:endParaRPr>
          </a:p>
          <a:p>
            <a:pPr marL="12700" marR="5080" algn="ctr">
              <a:lnSpc>
                <a:spcPts val="3000"/>
              </a:lnSpc>
              <a:spcBef>
                <a:spcPts val="1050"/>
              </a:spcBef>
            </a:pP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Prey</a:t>
            </a:r>
            <a:r>
              <a:rPr sz="2800" b="1" spc="-5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and</a:t>
            </a:r>
            <a:r>
              <a:rPr sz="2800" b="1" spc="-3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Predator</a:t>
            </a:r>
            <a:r>
              <a:rPr sz="2800" b="1" spc="-3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can</a:t>
            </a:r>
            <a:r>
              <a:rPr sz="2800" b="1" spc="-3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oscillate</a:t>
            </a:r>
            <a:r>
              <a:rPr sz="2800" b="1" spc="-3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in</a:t>
            </a:r>
            <a:r>
              <a:rPr sz="2800" b="1" spc="-4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B3A369"/>
                </a:solidFill>
                <a:latin typeface="Calibri"/>
                <a:cs typeface="Calibri"/>
              </a:rPr>
              <a:t>counter-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clockwise</a:t>
            </a:r>
            <a:r>
              <a:rPr sz="2800" b="1" spc="-3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cycles</a:t>
            </a:r>
            <a:r>
              <a:rPr sz="2800" b="1" spc="-3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3A369"/>
                </a:solidFill>
                <a:latin typeface="Calibri"/>
                <a:cs typeface="Calibri"/>
              </a:rPr>
              <a:t>without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external</a:t>
            </a:r>
            <a:r>
              <a:rPr sz="2800" b="1" spc="-8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3A369"/>
                </a:solidFill>
                <a:latin typeface="Calibri"/>
                <a:cs typeface="Calibri"/>
              </a:rPr>
              <a:t>oscillations!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0087" y="3347643"/>
            <a:ext cx="5165090" cy="3002280"/>
            <a:chOff x="460087" y="3347643"/>
            <a:chExt cx="5165090" cy="3002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0087" y="3420345"/>
              <a:ext cx="5089909" cy="29293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18831" y="3347643"/>
              <a:ext cx="4105910" cy="2386330"/>
            </a:xfrm>
            <a:custGeom>
              <a:avLst/>
              <a:gdLst/>
              <a:ahLst/>
              <a:cxnLst/>
              <a:rect l="l" t="t" r="r" b="b"/>
              <a:pathLst>
                <a:path w="4105910" h="2386329">
                  <a:moveTo>
                    <a:pt x="171450" y="875576"/>
                  </a:moveTo>
                  <a:lnTo>
                    <a:pt x="114287" y="875576"/>
                  </a:lnTo>
                  <a:lnTo>
                    <a:pt x="114287" y="694270"/>
                  </a:lnTo>
                  <a:lnTo>
                    <a:pt x="57150" y="694270"/>
                  </a:lnTo>
                  <a:lnTo>
                    <a:pt x="57150" y="875576"/>
                  </a:lnTo>
                  <a:lnTo>
                    <a:pt x="0" y="875576"/>
                  </a:lnTo>
                  <a:lnTo>
                    <a:pt x="85725" y="1047026"/>
                  </a:lnTo>
                  <a:lnTo>
                    <a:pt x="157162" y="904151"/>
                  </a:lnTo>
                  <a:lnTo>
                    <a:pt x="171450" y="875576"/>
                  </a:lnTo>
                  <a:close/>
                </a:path>
                <a:path w="4105910" h="2386329">
                  <a:moveTo>
                    <a:pt x="1287272" y="1964550"/>
                  </a:moveTo>
                  <a:lnTo>
                    <a:pt x="1255674" y="1911527"/>
                  </a:lnTo>
                  <a:lnTo>
                    <a:pt x="1189164" y="1799882"/>
                  </a:lnTo>
                  <a:lnTo>
                    <a:pt x="1158328" y="1848002"/>
                  </a:lnTo>
                  <a:lnTo>
                    <a:pt x="690384" y="1548155"/>
                  </a:lnTo>
                  <a:lnTo>
                    <a:pt x="659549" y="1596275"/>
                  </a:lnTo>
                  <a:lnTo>
                    <a:pt x="1127493" y="1896122"/>
                  </a:lnTo>
                  <a:lnTo>
                    <a:pt x="1096670" y="1944230"/>
                  </a:lnTo>
                  <a:lnTo>
                    <a:pt x="1287272" y="1964550"/>
                  </a:lnTo>
                  <a:close/>
                </a:path>
                <a:path w="4105910" h="2386329">
                  <a:moveTo>
                    <a:pt x="1857438" y="170967"/>
                  </a:moveTo>
                  <a:lnTo>
                    <a:pt x="1852333" y="114046"/>
                  </a:lnTo>
                  <a:lnTo>
                    <a:pt x="1455470" y="149656"/>
                  </a:lnTo>
                  <a:lnTo>
                    <a:pt x="1450378" y="92735"/>
                  </a:lnTo>
                  <a:lnTo>
                    <a:pt x="1287272" y="193459"/>
                  </a:lnTo>
                  <a:lnTo>
                    <a:pt x="1465694" y="263499"/>
                  </a:lnTo>
                  <a:lnTo>
                    <a:pt x="1460817" y="209130"/>
                  </a:lnTo>
                  <a:lnTo>
                    <a:pt x="1460576" y="206578"/>
                  </a:lnTo>
                  <a:lnTo>
                    <a:pt x="1857438" y="170967"/>
                  </a:lnTo>
                  <a:close/>
                </a:path>
                <a:path w="4105910" h="2386329">
                  <a:moveTo>
                    <a:pt x="3086493" y="61849"/>
                  </a:moveTo>
                  <a:lnTo>
                    <a:pt x="2900603" y="57150"/>
                  </a:lnTo>
                  <a:lnTo>
                    <a:pt x="2900629" y="56413"/>
                  </a:lnTo>
                  <a:lnTo>
                    <a:pt x="2902064" y="0"/>
                  </a:lnTo>
                  <a:lnTo>
                    <a:pt x="2728493" y="81356"/>
                  </a:lnTo>
                  <a:lnTo>
                    <a:pt x="2897708" y="171399"/>
                  </a:lnTo>
                  <a:lnTo>
                    <a:pt x="2899156" y="114287"/>
                  </a:lnTo>
                  <a:lnTo>
                    <a:pt x="3085046" y="118986"/>
                  </a:lnTo>
                  <a:lnTo>
                    <a:pt x="3086493" y="61849"/>
                  </a:lnTo>
                  <a:close/>
                </a:path>
                <a:path w="4105910" h="2386329">
                  <a:moveTo>
                    <a:pt x="3119424" y="2300097"/>
                  </a:moveTo>
                  <a:lnTo>
                    <a:pt x="3062274" y="2271522"/>
                  </a:lnTo>
                  <a:lnTo>
                    <a:pt x="2947974" y="2214359"/>
                  </a:lnTo>
                  <a:lnTo>
                    <a:pt x="2947974" y="2271522"/>
                  </a:lnTo>
                  <a:lnTo>
                    <a:pt x="2807474" y="2271522"/>
                  </a:lnTo>
                  <a:lnTo>
                    <a:pt x="2807474" y="2328672"/>
                  </a:lnTo>
                  <a:lnTo>
                    <a:pt x="2947974" y="2328672"/>
                  </a:lnTo>
                  <a:lnTo>
                    <a:pt x="2947974" y="2385822"/>
                  </a:lnTo>
                  <a:lnTo>
                    <a:pt x="3062274" y="2328672"/>
                  </a:lnTo>
                  <a:lnTo>
                    <a:pt x="3119424" y="2300097"/>
                  </a:lnTo>
                  <a:close/>
                </a:path>
                <a:path w="4105910" h="2386329">
                  <a:moveTo>
                    <a:pt x="4037266" y="1484147"/>
                  </a:moveTo>
                  <a:lnTo>
                    <a:pt x="3874452" y="1585328"/>
                  </a:lnTo>
                  <a:lnTo>
                    <a:pt x="3923144" y="1615262"/>
                  </a:lnTo>
                  <a:lnTo>
                    <a:pt x="3702558" y="1974176"/>
                  </a:lnTo>
                  <a:lnTo>
                    <a:pt x="3751249" y="2004098"/>
                  </a:lnTo>
                  <a:lnTo>
                    <a:pt x="3971836" y="1645183"/>
                  </a:lnTo>
                  <a:lnTo>
                    <a:pt x="4020528" y="1675104"/>
                  </a:lnTo>
                  <a:lnTo>
                    <a:pt x="4027906" y="1590916"/>
                  </a:lnTo>
                  <a:lnTo>
                    <a:pt x="4037266" y="1484147"/>
                  </a:lnTo>
                  <a:close/>
                </a:path>
                <a:path w="4105910" h="2386329">
                  <a:moveTo>
                    <a:pt x="4039273" y="473951"/>
                  </a:moveTo>
                  <a:lnTo>
                    <a:pt x="3778580" y="236766"/>
                  </a:lnTo>
                  <a:lnTo>
                    <a:pt x="3796068" y="217525"/>
                  </a:lnTo>
                  <a:lnTo>
                    <a:pt x="3817048" y="194475"/>
                  </a:lnTo>
                  <a:lnTo>
                    <a:pt x="3632543" y="142506"/>
                  </a:lnTo>
                  <a:lnTo>
                    <a:pt x="3701656" y="321297"/>
                  </a:lnTo>
                  <a:lnTo>
                    <a:pt x="3740112" y="279031"/>
                  </a:lnTo>
                  <a:lnTo>
                    <a:pt x="4000817" y="516229"/>
                  </a:lnTo>
                  <a:lnTo>
                    <a:pt x="4039273" y="473951"/>
                  </a:lnTo>
                  <a:close/>
                </a:path>
                <a:path w="4105910" h="2386329">
                  <a:moveTo>
                    <a:pt x="4105770" y="856170"/>
                  </a:moveTo>
                  <a:lnTo>
                    <a:pt x="4091482" y="827595"/>
                  </a:lnTo>
                  <a:lnTo>
                    <a:pt x="4020045" y="684720"/>
                  </a:lnTo>
                  <a:lnTo>
                    <a:pt x="3934320" y="856170"/>
                  </a:lnTo>
                  <a:lnTo>
                    <a:pt x="3991470" y="856170"/>
                  </a:lnTo>
                  <a:lnTo>
                    <a:pt x="3991470" y="1036294"/>
                  </a:lnTo>
                  <a:lnTo>
                    <a:pt x="4048620" y="1036294"/>
                  </a:lnTo>
                  <a:lnTo>
                    <a:pt x="4048620" y="856170"/>
                  </a:lnTo>
                  <a:lnTo>
                    <a:pt x="4105770" y="856170"/>
                  </a:lnTo>
                  <a:close/>
                </a:path>
              </a:pathLst>
            </a:custGeom>
            <a:solidFill>
              <a:srgbClr val="B3A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2090" y="3313878"/>
            <a:ext cx="5049063" cy="29293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193724" y="3370579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B3A369"/>
                </a:solidFill>
                <a:latin typeface="Calibri"/>
                <a:cs typeface="Calibri"/>
              </a:rPr>
              <a:t>Prey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4765" y="5281676"/>
            <a:ext cx="854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AFC5DE"/>
                </a:solidFill>
                <a:latin typeface="Calibri"/>
                <a:cs typeface="Calibri"/>
              </a:rPr>
              <a:t>Predator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19980" y="3824732"/>
            <a:ext cx="310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𝑬𝟐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0923" y="3180721"/>
            <a:ext cx="3416300" cy="2959735"/>
            <a:chOff x="7920923" y="3180721"/>
            <a:chExt cx="3416300" cy="2959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0923" y="3180721"/>
              <a:ext cx="2921539" cy="29596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621774" y="4407661"/>
              <a:ext cx="1715135" cy="452120"/>
            </a:xfrm>
            <a:custGeom>
              <a:avLst/>
              <a:gdLst/>
              <a:ahLst/>
              <a:cxnLst/>
              <a:rect l="l" t="t" r="r" b="b"/>
              <a:pathLst>
                <a:path w="1715134" h="452120">
                  <a:moveTo>
                    <a:pt x="292100" y="214909"/>
                  </a:moveTo>
                  <a:lnTo>
                    <a:pt x="0" y="214909"/>
                  </a:lnTo>
                  <a:lnTo>
                    <a:pt x="0" y="227609"/>
                  </a:lnTo>
                  <a:lnTo>
                    <a:pt x="292100" y="227609"/>
                  </a:lnTo>
                  <a:lnTo>
                    <a:pt x="292100" y="214909"/>
                  </a:lnTo>
                  <a:close/>
                </a:path>
                <a:path w="1715134" h="452120">
                  <a:moveTo>
                    <a:pt x="1038898" y="7480"/>
                  </a:moveTo>
                  <a:lnTo>
                    <a:pt x="1002233" y="33261"/>
                  </a:lnTo>
                  <a:lnTo>
                    <a:pt x="976172" y="82550"/>
                  </a:lnTo>
                  <a:lnTo>
                    <a:pt x="958164" y="147002"/>
                  </a:lnTo>
                  <a:lnTo>
                    <a:pt x="952169" y="225818"/>
                  </a:lnTo>
                  <a:lnTo>
                    <a:pt x="953668" y="266941"/>
                  </a:lnTo>
                  <a:lnTo>
                    <a:pt x="965669" y="338620"/>
                  </a:lnTo>
                  <a:lnTo>
                    <a:pt x="988682" y="395732"/>
                  </a:lnTo>
                  <a:lnTo>
                    <a:pt x="1016812" y="437007"/>
                  </a:lnTo>
                  <a:lnTo>
                    <a:pt x="1032433" y="451624"/>
                  </a:lnTo>
                  <a:lnTo>
                    <a:pt x="1038898" y="444144"/>
                  </a:lnTo>
                  <a:lnTo>
                    <a:pt x="1025385" y="429272"/>
                  </a:lnTo>
                  <a:lnTo>
                    <a:pt x="1013117" y="410768"/>
                  </a:lnTo>
                  <a:lnTo>
                    <a:pt x="992251" y="362877"/>
                  </a:lnTo>
                  <a:lnTo>
                    <a:pt x="978420" y="301053"/>
                  </a:lnTo>
                  <a:lnTo>
                    <a:pt x="973823" y="225704"/>
                  </a:lnTo>
                  <a:lnTo>
                    <a:pt x="974966" y="186537"/>
                  </a:lnTo>
                  <a:lnTo>
                    <a:pt x="984186" y="117995"/>
                  </a:lnTo>
                  <a:lnTo>
                    <a:pt x="1002068" y="62992"/>
                  </a:lnTo>
                  <a:lnTo>
                    <a:pt x="1025385" y="22364"/>
                  </a:lnTo>
                  <a:lnTo>
                    <a:pt x="1038898" y="7480"/>
                  </a:lnTo>
                  <a:close/>
                </a:path>
                <a:path w="1715134" h="452120">
                  <a:moveTo>
                    <a:pt x="1625600" y="214909"/>
                  </a:moveTo>
                  <a:lnTo>
                    <a:pt x="1447800" y="214909"/>
                  </a:lnTo>
                  <a:lnTo>
                    <a:pt x="1447800" y="227609"/>
                  </a:lnTo>
                  <a:lnTo>
                    <a:pt x="1625600" y="227609"/>
                  </a:lnTo>
                  <a:lnTo>
                    <a:pt x="1625600" y="214909"/>
                  </a:lnTo>
                  <a:close/>
                </a:path>
                <a:path w="1715134" h="452120">
                  <a:moveTo>
                    <a:pt x="1714830" y="225704"/>
                  </a:moveTo>
                  <a:lnTo>
                    <a:pt x="1713318" y="184569"/>
                  </a:lnTo>
                  <a:lnTo>
                    <a:pt x="1701317" y="113004"/>
                  </a:lnTo>
                  <a:lnTo>
                    <a:pt x="1678305" y="55905"/>
                  </a:lnTo>
                  <a:lnTo>
                    <a:pt x="1650174" y="14630"/>
                  </a:lnTo>
                  <a:lnTo>
                    <a:pt x="1634566" y="0"/>
                  </a:lnTo>
                  <a:lnTo>
                    <a:pt x="1628101" y="7480"/>
                  </a:lnTo>
                  <a:lnTo>
                    <a:pt x="1641602" y="22364"/>
                  </a:lnTo>
                  <a:lnTo>
                    <a:pt x="1653882" y="40855"/>
                  </a:lnTo>
                  <a:lnTo>
                    <a:pt x="1674749" y="88747"/>
                  </a:lnTo>
                  <a:lnTo>
                    <a:pt x="1688566" y="150583"/>
                  </a:lnTo>
                  <a:lnTo>
                    <a:pt x="1693176" y="225818"/>
                  </a:lnTo>
                  <a:lnTo>
                    <a:pt x="1692021" y="265112"/>
                  </a:lnTo>
                  <a:lnTo>
                    <a:pt x="1682800" y="333641"/>
                  </a:lnTo>
                  <a:lnTo>
                    <a:pt x="1664919" y="388645"/>
                  </a:lnTo>
                  <a:lnTo>
                    <a:pt x="1641602" y="429272"/>
                  </a:lnTo>
                  <a:lnTo>
                    <a:pt x="1628101" y="444144"/>
                  </a:lnTo>
                  <a:lnTo>
                    <a:pt x="1634566" y="451624"/>
                  </a:lnTo>
                  <a:lnTo>
                    <a:pt x="1664754" y="418376"/>
                  </a:lnTo>
                  <a:lnTo>
                    <a:pt x="1690827" y="369074"/>
                  </a:lnTo>
                  <a:lnTo>
                    <a:pt x="1708823" y="304571"/>
                  </a:lnTo>
                  <a:lnTo>
                    <a:pt x="1713318" y="266941"/>
                  </a:lnTo>
                  <a:lnTo>
                    <a:pt x="1714830" y="225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35744" y="1186178"/>
            <a:ext cx="6522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latin typeface="Calibri"/>
                <a:cs typeface="Calibri"/>
              </a:rPr>
              <a:t>Towards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more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realistic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growth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the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prey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spc="-6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2002" y="2335072"/>
            <a:ext cx="292100" cy="12700"/>
          </a:xfrm>
          <a:custGeom>
            <a:avLst/>
            <a:gdLst/>
            <a:ahLst/>
            <a:cxnLst/>
            <a:rect l="l" t="t" r="r" b="b"/>
            <a:pathLst>
              <a:path w="292100" h="12700">
                <a:moveTo>
                  <a:pt x="292100" y="0"/>
                </a:moveTo>
                <a:lnTo>
                  <a:pt x="0" y="0"/>
                </a:lnTo>
                <a:lnTo>
                  <a:pt x="0" y="12700"/>
                </a:lnTo>
                <a:lnTo>
                  <a:pt x="292100" y="12700"/>
                </a:lnTo>
                <a:lnTo>
                  <a:pt x="292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5370" y="2322067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665" y="2169667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41666" dirty="0">
                <a:latin typeface="Cambria Math"/>
                <a:cs typeface="Cambria Math"/>
              </a:rPr>
              <a:t>𝑑𝑿</a:t>
            </a:r>
            <a:r>
              <a:rPr sz="2700" spc="150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𝒂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683" y="2879920"/>
            <a:ext cx="2921534" cy="30866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589769" y="4284979"/>
            <a:ext cx="170497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764"/>
              </a:lnSpc>
              <a:spcBef>
                <a:spcPts val="100"/>
              </a:spcBef>
              <a:tabLst>
                <a:tab pos="1485900" algn="l"/>
              </a:tabLst>
            </a:pPr>
            <a:r>
              <a:rPr sz="1800" spc="-25" dirty="0">
                <a:latin typeface="Cambria Math"/>
                <a:cs typeface="Cambria Math"/>
              </a:rPr>
              <a:t>𝑑𝑿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  <a:p>
            <a:pPr marL="69215">
              <a:lnSpc>
                <a:spcPts val="1764"/>
              </a:lnSpc>
              <a:tabLst>
                <a:tab pos="1077595" algn="l"/>
              </a:tabLst>
            </a:pPr>
            <a:r>
              <a:rPr sz="2700" baseline="-37037" dirty="0">
                <a:latin typeface="Cambria Math"/>
                <a:cs typeface="Cambria Math"/>
              </a:rPr>
              <a:t>𝑑𝑡</a:t>
            </a:r>
            <a:r>
              <a:rPr sz="2700" spc="585" baseline="-3703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𝒂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r>
              <a:rPr sz="1800" dirty="0">
                <a:latin typeface="Cambria Math"/>
                <a:cs typeface="Cambria Math"/>
              </a:rPr>
              <a:t>	1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2700" spc="-75" baseline="-37037" dirty="0">
                <a:solidFill>
                  <a:srgbClr val="B3A369"/>
                </a:solidFill>
                <a:latin typeface="Cambria Math"/>
                <a:cs typeface="Cambria Math"/>
              </a:rPr>
              <a:t>𝑲</a:t>
            </a:r>
            <a:endParaRPr sz="2700" baseline="-37037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77315" y="1926336"/>
            <a:ext cx="4323715" cy="86106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520"/>
              </a:spcBef>
            </a:pPr>
            <a:r>
              <a:rPr sz="2900" dirty="0">
                <a:latin typeface="Calibri"/>
                <a:cs typeface="Calibri"/>
              </a:rPr>
              <a:t>Logistic</a:t>
            </a:r>
            <a:r>
              <a:rPr sz="2900" spc="-60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growth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dirty="0">
                <a:latin typeface="Calibri"/>
                <a:cs typeface="Calibri"/>
              </a:rPr>
              <a:t>with</a:t>
            </a:r>
            <a:r>
              <a:rPr sz="2900" spc="-45" dirty="0">
                <a:latin typeface="Calibri"/>
                <a:cs typeface="Calibri"/>
              </a:rPr>
              <a:t> </a:t>
            </a:r>
            <a:r>
              <a:rPr sz="2900" spc="-10" dirty="0">
                <a:latin typeface="Calibri"/>
                <a:cs typeface="Calibri"/>
              </a:rPr>
              <a:t>carrying </a:t>
            </a:r>
            <a:r>
              <a:rPr sz="2900" dirty="0">
                <a:latin typeface="Calibri"/>
                <a:cs typeface="Calibri"/>
              </a:rPr>
              <a:t>capacity</a:t>
            </a:r>
            <a:r>
              <a:rPr sz="2900" spc="-55" dirty="0">
                <a:latin typeface="Calibri"/>
                <a:cs typeface="Calibri"/>
              </a:rPr>
              <a:t> </a:t>
            </a:r>
            <a:r>
              <a:rPr sz="2900" b="1" spc="-50" dirty="0">
                <a:solidFill>
                  <a:srgbClr val="B3A369"/>
                </a:solidFill>
                <a:latin typeface="Calibri"/>
                <a:cs typeface="Calibri"/>
              </a:rPr>
              <a:t>K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33367" y="3084067"/>
            <a:ext cx="150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B3A36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615464" y="3247174"/>
            <a:ext cx="766445" cy="0"/>
          </a:xfrm>
          <a:custGeom>
            <a:avLst/>
            <a:gdLst/>
            <a:ahLst/>
            <a:cxnLst/>
            <a:rect l="l" t="t" r="r" b="b"/>
            <a:pathLst>
              <a:path w="766445">
                <a:moveTo>
                  <a:pt x="0" y="0"/>
                </a:moveTo>
                <a:lnTo>
                  <a:pt x="766220" y="1"/>
                </a:lnTo>
              </a:path>
            </a:pathLst>
          </a:custGeom>
          <a:ln w="38100">
            <a:solidFill>
              <a:srgbClr val="B3A3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12122" y="3710432"/>
            <a:ext cx="3348354" cy="15557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065" marR="5080" indent="635" algn="ctr">
              <a:lnSpc>
                <a:spcPct val="90600"/>
              </a:lnSpc>
              <a:spcBef>
                <a:spcPts val="405"/>
              </a:spcBef>
            </a:pPr>
            <a:r>
              <a:rPr sz="2700" dirty="0">
                <a:latin typeface="Calibri"/>
                <a:cs typeface="Calibri"/>
              </a:rPr>
              <a:t>Prey</a:t>
            </a:r>
            <a:r>
              <a:rPr sz="2700" spc="-60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population </a:t>
            </a:r>
            <a:r>
              <a:rPr sz="2700" dirty="0">
                <a:latin typeface="Calibri"/>
                <a:cs typeface="Calibri"/>
              </a:rPr>
              <a:t>explodes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for</a:t>
            </a:r>
            <a:r>
              <a:rPr sz="2700" spc="-7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ever</a:t>
            </a:r>
            <a:r>
              <a:rPr sz="2700" spc="-65" dirty="0">
                <a:latin typeface="Calibri"/>
                <a:cs typeface="Calibri"/>
              </a:rPr>
              <a:t> </a:t>
            </a:r>
            <a:r>
              <a:rPr sz="2700" spc="-25" dirty="0">
                <a:latin typeface="Calibri"/>
                <a:cs typeface="Calibri"/>
              </a:rPr>
              <a:t>... </a:t>
            </a:r>
            <a:r>
              <a:rPr sz="2700" dirty="0">
                <a:latin typeface="Calibri"/>
                <a:cs typeface="Calibri"/>
              </a:rPr>
              <a:t>(geometric</a:t>
            </a:r>
            <a:r>
              <a:rPr sz="2700" spc="-5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progression) </a:t>
            </a:r>
            <a:r>
              <a:rPr sz="2700" dirty="0">
                <a:latin typeface="Calibri"/>
                <a:cs typeface="Calibri"/>
              </a:rPr>
              <a:t>–</a:t>
            </a:r>
            <a:r>
              <a:rPr sz="2700" spc="-10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not</a:t>
            </a:r>
            <a:r>
              <a:rPr sz="2700" spc="-10" dirty="0">
                <a:latin typeface="Calibri"/>
                <a:cs typeface="Calibri"/>
              </a:rPr>
              <a:t> realistic!!!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6" name="object 6"/>
          <p:cNvSpPr/>
          <p:nvPr/>
        </p:nvSpPr>
        <p:spPr>
          <a:xfrm>
            <a:off x="530885" y="1947684"/>
            <a:ext cx="435609" cy="1203325"/>
          </a:xfrm>
          <a:custGeom>
            <a:avLst/>
            <a:gdLst/>
            <a:ahLst/>
            <a:cxnLst/>
            <a:rect l="l" t="t" r="r" b="b"/>
            <a:pathLst>
              <a:path w="435609" h="1203325">
                <a:moveTo>
                  <a:pt x="133502" y="0"/>
                </a:moveTo>
                <a:lnTo>
                  <a:pt x="93891" y="17767"/>
                </a:lnTo>
                <a:lnTo>
                  <a:pt x="67475" y="54965"/>
                </a:lnTo>
                <a:lnTo>
                  <a:pt x="55397" y="96621"/>
                </a:lnTo>
                <a:lnTo>
                  <a:pt x="48895" y="151142"/>
                </a:lnTo>
                <a:lnTo>
                  <a:pt x="48285" y="172529"/>
                </a:lnTo>
                <a:lnTo>
                  <a:pt x="47663" y="172529"/>
                </a:lnTo>
                <a:lnTo>
                  <a:pt x="47663" y="491782"/>
                </a:lnTo>
                <a:lnTo>
                  <a:pt x="46863" y="515810"/>
                </a:lnTo>
                <a:lnTo>
                  <a:pt x="40500" y="554316"/>
                </a:lnTo>
                <a:lnTo>
                  <a:pt x="19837" y="588365"/>
                </a:lnTo>
                <a:lnTo>
                  <a:pt x="0" y="595477"/>
                </a:lnTo>
                <a:lnTo>
                  <a:pt x="0" y="608876"/>
                </a:lnTo>
                <a:lnTo>
                  <a:pt x="35153" y="635431"/>
                </a:lnTo>
                <a:lnTo>
                  <a:pt x="46875" y="687895"/>
                </a:lnTo>
                <a:lnTo>
                  <a:pt x="47663" y="711568"/>
                </a:lnTo>
                <a:lnTo>
                  <a:pt x="47663" y="1030770"/>
                </a:lnTo>
                <a:lnTo>
                  <a:pt x="48298" y="1030770"/>
                </a:lnTo>
                <a:lnTo>
                  <a:pt x="51447" y="1080693"/>
                </a:lnTo>
                <a:lnTo>
                  <a:pt x="60744" y="1128788"/>
                </a:lnTo>
                <a:lnTo>
                  <a:pt x="79032" y="1169035"/>
                </a:lnTo>
                <a:lnTo>
                  <a:pt x="112039" y="1196517"/>
                </a:lnTo>
                <a:lnTo>
                  <a:pt x="133502" y="1202956"/>
                </a:lnTo>
                <a:lnTo>
                  <a:pt x="133502" y="1192364"/>
                </a:lnTo>
                <a:lnTo>
                  <a:pt x="118262" y="1186243"/>
                </a:lnTo>
                <a:lnTo>
                  <a:pt x="105257" y="1175562"/>
                </a:lnTo>
                <a:lnTo>
                  <a:pt x="85940" y="1140561"/>
                </a:lnTo>
                <a:lnTo>
                  <a:pt x="74815" y="1084516"/>
                </a:lnTo>
                <a:lnTo>
                  <a:pt x="71094" y="1004493"/>
                </a:lnTo>
                <a:lnTo>
                  <a:pt x="71094" y="730986"/>
                </a:lnTo>
                <a:lnTo>
                  <a:pt x="69367" y="700722"/>
                </a:lnTo>
                <a:lnTo>
                  <a:pt x="60921" y="654126"/>
                </a:lnTo>
                <a:lnTo>
                  <a:pt x="38912" y="615099"/>
                </a:lnTo>
                <a:lnTo>
                  <a:pt x="23329" y="603072"/>
                </a:lnTo>
                <a:lnTo>
                  <a:pt x="23329" y="600278"/>
                </a:lnTo>
                <a:lnTo>
                  <a:pt x="55194" y="564108"/>
                </a:lnTo>
                <a:lnTo>
                  <a:pt x="67119" y="526389"/>
                </a:lnTo>
                <a:lnTo>
                  <a:pt x="71094" y="472363"/>
                </a:lnTo>
                <a:lnTo>
                  <a:pt x="71094" y="198462"/>
                </a:lnTo>
                <a:lnTo>
                  <a:pt x="72021" y="155473"/>
                </a:lnTo>
                <a:lnTo>
                  <a:pt x="79451" y="87439"/>
                </a:lnTo>
                <a:lnTo>
                  <a:pt x="94488" y="42621"/>
                </a:lnTo>
                <a:lnTo>
                  <a:pt x="133502" y="10604"/>
                </a:lnTo>
                <a:lnTo>
                  <a:pt x="133502" y="0"/>
                </a:lnTo>
                <a:close/>
              </a:path>
              <a:path w="435609" h="1203325">
                <a:moveTo>
                  <a:pt x="435102" y="336524"/>
                </a:moveTo>
                <a:lnTo>
                  <a:pt x="143002" y="336524"/>
                </a:lnTo>
                <a:lnTo>
                  <a:pt x="143002" y="349224"/>
                </a:lnTo>
                <a:lnTo>
                  <a:pt x="435102" y="349224"/>
                </a:lnTo>
                <a:lnTo>
                  <a:pt x="435102" y="336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14563" y="2063965"/>
            <a:ext cx="763270" cy="452120"/>
          </a:xfrm>
          <a:custGeom>
            <a:avLst/>
            <a:gdLst/>
            <a:ahLst/>
            <a:cxnLst/>
            <a:rect l="l" t="t" r="r" b="b"/>
            <a:pathLst>
              <a:path w="763269" h="452119">
                <a:moveTo>
                  <a:pt x="86728" y="7480"/>
                </a:moveTo>
                <a:lnTo>
                  <a:pt x="50063" y="33261"/>
                </a:lnTo>
                <a:lnTo>
                  <a:pt x="23990" y="82550"/>
                </a:lnTo>
                <a:lnTo>
                  <a:pt x="5994" y="147002"/>
                </a:lnTo>
                <a:lnTo>
                  <a:pt x="0" y="225806"/>
                </a:lnTo>
                <a:lnTo>
                  <a:pt x="1498" y="266928"/>
                </a:lnTo>
                <a:lnTo>
                  <a:pt x="13500" y="338620"/>
                </a:lnTo>
                <a:lnTo>
                  <a:pt x="36512" y="395732"/>
                </a:lnTo>
                <a:lnTo>
                  <a:pt x="64630" y="437007"/>
                </a:lnTo>
                <a:lnTo>
                  <a:pt x="80251" y="451624"/>
                </a:lnTo>
                <a:lnTo>
                  <a:pt x="86728" y="444144"/>
                </a:lnTo>
                <a:lnTo>
                  <a:pt x="73215" y="429272"/>
                </a:lnTo>
                <a:lnTo>
                  <a:pt x="60934" y="410768"/>
                </a:lnTo>
                <a:lnTo>
                  <a:pt x="40068" y="362877"/>
                </a:lnTo>
                <a:lnTo>
                  <a:pt x="26250" y="301053"/>
                </a:lnTo>
                <a:lnTo>
                  <a:pt x="21653" y="225691"/>
                </a:lnTo>
                <a:lnTo>
                  <a:pt x="22796" y="186524"/>
                </a:lnTo>
                <a:lnTo>
                  <a:pt x="32004" y="117983"/>
                </a:lnTo>
                <a:lnTo>
                  <a:pt x="49885" y="62992"/>
                </a:lnTo>
                <a:lnTo>
                  <a:pt x="73215" y="22364"/>
                </a:lnTo>
                <a:lnTo>
                  <a:pt x="86728" y="7480"/>
                </a:lnTo>
                <a:close/>
              </a:path>
              <a:path w="763269" h="452119">
                <a:moveTo>
                  <a:pt x="672223" y="220243"/>
                </a:moveTo>
                <a:lnTo>
                  <a:pt x="494423" y="220243"/>
                </a:lnTo>
                <a:lnTo>
                  <a:pt x="494423" y="232943"/>
                </a:lnTo>
                <a:lnTo>
                  <a:pt x="672223" y="232943"/>
                </a:lnTo>
                <a:lnTo>
                  <a:pt x="672223" y="220243"/>
                </a:lnTo>
                <a:close/>
              </a:path>
              <a:path w="763269" h="452119">
                <a:moveTo>
                  <a:pt x="762647" y="225691"/>
                </a:moveTo>
                <a:lnTo>
                  <a:pt x="761149" y="184569"/>
                </a:lnTo>
                <a:lnTo>
                  <a:pt x="749147" y="112991"/>
                </a:lnTo>
                <a:lnTo>
                  <a:pt x="726135" y="55905"/>
                </a:lnTo>
                <a:lnTo>
                  <a:pt x="698004" y="14630"/>
                </a:lnTo>
                <a:lnTo>
                  <a:pt x="682396" y="0"/>
                </a:lnTo>
                <a:lnTo>
                  <a:pt x="675919" y="7480"/>
                </a:lnTo>
                <a:lnTo>
                  <a:pt x="689419" y="22364"/>
                </a:lnTo>
                <a:lnTo>
                  <a:pt x="701700" y="40855"/>
                </a:lnTo>
                <a:lnTo>
                  <a:pt x="722579" y="88734"/>
                </a:lnTo>
                <a:lnTo>
                  <a:pt x="736384" y="150583"/>
                </a:lnTo>
                <a:lnTo>
                  <a:pt x="740994" y="225806"/>
                </a:lnTo>
                <a:lnTo>
                  <a:pt x="739838" y="265099"/>
                </a:lnTo>
                <a:lnTo>
                  <a:pt x="730631" y="333641"/>
                </a:lnTo>
                <a:lnTo>
                  <a:pt x="712749" y="388645"/>
                </a:lnTo>
                <a:lnTo>
                  <a:pt x="689419" y="429272"/>
                </a:lnTo>
                <a:lnTo>
                  <a:pt x="675919" y="444144"/>
                </a:lnTo>
                <a:lnTo>
                  <a:pt x="682396" y="451624"/>
                </a:lnTo>
                <a:lnTo>
                  <a:pt x="712584" y="418376"/>
                </a:lnTo>
                <a:lnTo>
                  <a:pt x="738657" y="369074"/>
                </a:lnTo>
                <a:lnTo>
                  <a:pt x="756653" y="304571"/>
                </a:lnTo>
                <a:lnTo>
                  <a:pt x="761149" y="266928"/>
                </a:lnTo>
                <a:lnTo>
                  <a:pt x="762647" y="225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04989" y="2114803"/>
            <a:ext cx="2557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680"/>
              </a:lnSpc>
              <a:spcBef>
                <a:spcPts val="100"/>
              </a:spcBef>
              <a:tabLst>
                <a:tab pos="1102995" algn="l"/>
                <a:tab pos="1841500" algn="l"/>
              </a:tabLst>
            </a:pPr>
            <a:r>
              <a:rPr sz="2700" baseline="41666" dirty="0">
                <a:latin typeface="Cambria Math"/>
                <a:cs typeface="Cambria Math"/>
              </a:rPr>
              <a:t>𝑑𝑿</a:t>
            </a:r>
            <a:r>
              <a:rPr sz="2700" spc="150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𝒂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r>
              <a:rPr sz="1800" dirty="0">
                <a:latin typeface="Cambria Math"/>
                <a:cs typeface="Cambria Math"/>
              </a:rPr>
              <a:t>	1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2700" spc="-75" baseline="41666" dirty="0">
                <a:latin typeface="Cambria Math"/>
                <a:cs typeface="Cambria Math"/>
              </a:rPr>
              <a:t>𝑿</a:t>
            </a:r>
            <a:r>
              <a:rPr sz="2700" baseline="41666" dirty="0">
                <a:latin typeface="Cambria Math"/>
                <a:cs typeface="Cambria Math"/>
              </a:rPr>
              <a:t>	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𝒃</a:t>
            </a:r>
            <a:r>
              <a:rPr sz="1800" spc="-25" dirty="0">
                <a:latin typeface="Cambria Math"/>
                <a:cs typeface="Cambria Math"/>
              </a:rPr>
              <a:t>𝑿𝒀</a:t>
            </a:r>
            <a:endParaRPr sz="1800">
              <a:latin typeface="Cambria Math"/>
              <a:cs typeface="Cambria Math"/>
            </a:endParaRPr>
          </a:p>
          <a:p>
            <a:pPr marL="94615">
              <a:lnSpc>
                <a:spcPts val="1680"/>
              </a:lnSpc>
              <a:tabLst>
                <a:tab pos="1503045" algn="l"/>
              </a:tabLst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solidFill>
                  <a:srgbClr val="B3A369"/>
                </a:solidFill>
                <a:latin typeface="Cambria Math"/>
                <a:cs typeface="Cambria Math"/>
              </a:rPr>
              <a:t>𝑲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05687" y="2843009"/>
            <a:ext cx="279400" cy="12700"/>
          </a:xfrm>
          <a:custGeom>
            <a:avLst/>
            <a:gdLst/>
            <a:ahLst/>
            <a:cxnLst/>
            <a:rect l="l" t="t" r="r" b="b"/>
            <a:pathLst>
              <a:path w="279400" h="12700">
                <a:moveTo>
                  <a:pt x="279400" y="0"/>
                </a:moveTo>
                <a:lnTo>
                  <a:pt x="0" y="0"/>
                </a:lnTo>
                <a:lnTo>
                  <a:pt x="0" y="12700"/>
                </a:lnTo>
                <a:lnTo>
                  <a:pt x="279400" y="12700"/>
                </a:lnTo>
                <a:lnTo>
                  <a:pt x="279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1562" y="2834132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1968" y="2678684"/>
            <a:ext cx="1636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41666" dirty="0">
                <a:latin typeface="Cambria Math"/>
                <a:cs typeface="Cambria Math"/>
              </a:rPr>
              <a:t>𝑑𝒀</a:t>
            </a:r>
            <a:r>
              <a:rPr sz="2700" spc="120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B3A369"/>
                </a:solidFill>
                <a:latin typeface="Cambria Math"/>
                <a:cs typeface="Cambria Math"/>
              </a:rPr>
              <a:t>𝒄</a:t>
            </a:r>
            <a:r>
              <a:rPr sz="1800" dirty="0">
                <a:latin typeface="Cambria Math"/>
                <a:cs typeface="Cambria Math"/>
              </a:rPr>
              <a:t>𝑿𝒀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𝒅</a:t>
            </a:r>
            <a:r>
              <a:rPr sz="1800" spc="-25" dirty="0">
                <a:latin typeface="Cambria Math"/>
                <a:cs typeface="Cambria Math"/>
              </a:rPr>
              <a:t>𝒀</a:t>
            </a:r>
            <a:endParaRPr sz="1800">
              <a:latin typeface="Cambria Math"/>
              <a:cs typeface="Cambria Math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577" y="3331544"/>
            <a:ext cx="10681214" cy="303583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50552" y="3346196"/>
            <a:ext cx="55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2FF01"/>
                </a:solidFill>
                <a:latin typeface="Cambria Math"/>
                <a:cs typeface="Cambria Math"/>
              </a:rPr>
              <a:t>𝐒𝐭𝐚𝐫𝐭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93971" y="3529076"/>
            <a:ext cx="4419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0100"/>
                </a:solidFill>
                <a:latin typeface="Cambria Math"/>
                <a:cs typeface="Cambria Math"/>
              </a:rPr>
              <a:t>𝐄𝐧𝐝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29922" y="2638183"/>
            <a:ext cx="5414010" cy="2722245"/>
            <a:chOff x="5629922" y="2638183"/>
            <a:chExt cx="5414010" cy="2722245"/>
          </a:xfrm>
        </p:grpSpPr>
        <p:sp>
          <p:nvSpPr>
            <p:cNvPr id="16" name="object 16"/>
            <p:cNvSpPr/>
            <p:nvPr/>
          </p:nvSpPr>
          <p:spPr>
            <a:xfrm>
              <a:off x="10217429" y="3692256"/>
              <a:ext cx="265430" cy="482600"/>
            </a:xfrm>
            <a:custGeom>
              <a:avLst/>
              <a:gdLst/>
              <a:ahLst/>
              <a:cxnLst/>
              <a:rect l="l" t="t" r="r" b="b"/>
              <a:pathLst>
                <a:path w="265429" h="482600">
                  <a:moveTo>
                    <a:pt x="0" y="482182"/>
                  </a:moveTo>
                  <a:lnTo>
                    <a:pt x="265044" y="0"/>
                  </a:lnTo>
                </a:path>
              </a:pathLst>
            </a:custGeom>
            <a:ln w="28575">
              <a:solidFill>
                <a:srgbClr val="FF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72513" y="3583012"/>
              <a:ext cx="2871470" cy="1777364"/>
            </a:xfrm>
            <a:custGeom>
              <a:avLst/>
              <a:gdLst/>
              <a:ahLst/>
              <a:cxnLst/>
              <a:rect l="l" t="t" r="r" b="b"/>
              <a:pathLst>
                <a:path w="2871470" h="1777364">
                  <a:moveTo>
                    <a:pt x="470268" y="1479321"/>
                  </a:moveTo>
                  <a:lnTo>
                    <a:pt x="438658" y="1426133"/>
                  </a:lnTo>
                  <a:lnTo>
                    <a:pt x="372364" y="1314526"/>
                  </a:lnTo>
                  <a:lnTo>
                    <a:pt x="341464" y="1362608"/>
                  </a:lnTo>
                  <a:lnTo>
                    <a:pt x="30886" y="1163066"/>
                  </a:lnTo>
                  <a:lnTo>
                    <a:pt x="0" y="1211148"/>
                  </a:lnTo>
                  <a:lnTo>
                    <a:pt x="310578" y="1410703"/>
                  </a:lnTo>
                  <a:lnTo>
                    <a:pt x="279692" y="1458772"/>
                  </a:lnTo>
                  <a:lnTo>
                    <a:pt x="470268" y="1479321"/>
                  </a:lnTo>
                  <a:close/>
                </a:path>
                <a:path w="2871470" h="1777364">
                  <a:moveTo>
                    <a:pt x="755002" y="56883"/>
                  </a:moveTo>
                  <a:lnTo>
                    <a:pt x="746874" y="304"/>
                  </a:lnTo>
                  <a:lnTo>
                    <a:pt x="355244" y="56578"/>
                  </a:lnTo>
                  <a:lnTo>
                    <a:pt x="347129" y="0"/>
                  </a:lnTo>
                  <a:lnTo>
                    <a:pt x="189611" y="109245"/>
                  </a:lnTo>
                  <a:lnTo>
                    <a:pt x="371500" y="169710"/>
                  </a:lnTo>
                  <a:lnTo>
                    <a:pt x="363956" y="117208"/>
                  </a:lnTo>
                  <a:lnTo>
                    <a:pt x="363372" y="113157"/>
                  </a:lnTo>
                  <a:lnTo>
                    <a:pt x="755002" y="56883"/>
                  </a:lnTo>
                  <a:close/>
                </a:path>
                <a:path w="2871470" h="1777364">
                  <a:moveTo>
                    <a:pt x="2838373" y="480123"/>
                  </a:moveTo>
                  <a:lnTo>
                    <a:pt x="2722575" y="366052"/>
                  </a:lnTo>
                  <a:lnTo>
                    <a:pt x="2742336" y="345986"/>
                  </a:lnTo>
                  <a:lnTo>
                    <a:pt x="2762694" y="325335"/>
                  </a:lnTo>
                  <a:lnTo>
                    <a:pt x="2580398" y="266065"/>
                  </a:lnTo>
                  <a:lnTo>
                    <a:pt x="2642362" y="447459"/>
                  </a:lnTo>
                  <a:lnTo>
                    <a:pt x="2682468" y="406755"/>
                  </a:lnTo>
                  <a:lnTo>
                    <a:pt x="2798254" y="520839"/>
                  </a:lnTo>
                  <a:lnTo>
                    <a:pt x="2838373" y="480123"/>
                  </a:lnTo>
                  <a:close/>
                </a:path>
                <a:path w="2871470" h="1777364">
                  <a:moveTo>
                    <a:pt x="2870924" y="1266444"/>
                  </a:moveTo>
                  <a:lnTo>
                    <a:pt x="2706840" y="1365529"/>
                  </a:lnTo>
                  <a:lnTo>
                    <a:pt x="2755125" y="1396085"/>
                  </a:lnTo>
                  <a:lnTo>
                    <a:pt x="2533624" y="1746313"/>
                  </a:lnTo>
                  <a:lnTo>
                    <a:pt x="2581922" y="1776869"/>
                  </a:lnTo>
                  <a:lnTo>
                    <a:pt x="2803436" y="1426629"/>
                  </a:lnTo>
                  <a:lnTo>
                    <a:pt x="2851734" y="1457172"/>
                  </a:lnTo>
                  <a:lnTo>
                    <a:pt x="2860306" y="1371930"/>
                  </a:lnTo>
                  <a:lnTo>
                    <a:pt x="2870924" y="1266444"/>
                  </a:lnTo>
                  <a:close/>
                </a:path>
              </a:pathLst>
            </a:custGeom>
            <a:solidFill>
              <a:srgbClr val="B3A3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29922" y="2638183"/>
              <a:ext cx="1574800" cy="675640"/>
            </a:xfrm>
            <a:custGeom>
              <a:avLst/>
              <a:gdLst/>
              <a:ahLst/>
              <a:cxnLst/>
              <a:rect l="l" t="t" r="r" b="b"/>
              <a:pathLst>
                <a:path w="1574800" h="675639">
                  <a:moveTo>
                    <a:pt x="114185" y="7924"/>
                  </a:moveTo>
                  <a:lnTo>
                    <a:pt x="62128" y="58635"/>
                  </a:lnTo>
                  <a:lnTo>
                    <a:pt x="43815" y="94843"/>
                  </a:lnTo>
                  <a:lnTo>
                    <a:pt x="28295" y="135623"/>
                  </a:lnTo>
                  <a:lnTo>
                    <a:pt x="15913" y="180543"/>
                  </a:lnTo>
                  <a:lnTo>
                    <a:pt x="7073" y="229133"/>
                  </a:lnTo>
                  <a:lnTo>
                    <a:pt x="1765" y="281393"/>
                  </a:lnTo>
                  <a:lnTo>
                    <a:pt x="0" y="337324"/>
                  </a:lnTo>
                  <a:lnTo>
                    <a:pt x="1765" y="393649"/>
                  </a:lnTo>
                  <a:lnTo>
                    <a:pt x="7073" y="446189"/>
                  </a:lnTo>
                  <a:lnTo>
                    <a:pt x="15913" y="494944"/>
                  </a:lnTo>
                  <a:lnTo>
                    <a:pt x="28295" y="539915"/>
                  </a:lnTo>
                  <a:lnTo>
                    <a:pt x="43815" y="580707"/>
                  </a:lnTo>
                  <a:lnTo>
                    <a:pt x="62128" y="616915"/>
                  </a:lnTo>
                  <a:lnTo>
                    <a:pt x="107048" y="675538"/>
                  </a:lnTo>
                  <a:lnTo>
                    <a:pt x="114185" y="667613"/>
                  </a:lnTo>
                  <a:lnTo>
                    <a:pt x="92964" y="640168"/>
                  </a:lnTo>
                  <a:lnTo>
                    <a:pt x="74498" y="608368"/>
                  </a:lnTo>
                  <a:lnTo>
                    <a:pt x="58801" y="572236"/>
                  </a:lnTo>
                  <a:lnTo>
                    <a:pt x="45872" y="531761"/>
                  </a:lnTo>
                  <a:lnTo>
                    <a:pt x="35763" y="487654"/>
                  </a:lnTo>
                  <a:lnTo>
                    <a:pt x="28549" y="440575"/>
                  </a:lnTo>
                  <a:lnTo>
                    <a:pt x="24206" y="390537"/>
                  </a:lnTo>
                  <a:lnTo>
                    <a:pt x="22771" y="337324"/>
                  </a:lnTo>
                  <a:lnTo>
                    <a:pt x="24206" y="284797"/>
                  </a:lnTo>
                  <a:lnTo>
                    <a:pt x="28549" y="234924"/>
                  </a:lnTo>
                  <a:lnTo>
                    <a:pt x="35763" y="187934"/>
                  </a:lnTo>
                  <a:lnTo>
                    <a:pt x="45872" y="143827"/>
                  </a:lnTo>
                  <a:lnTo>
                    <a:pt x="58801" y="103339"/>
                  </a:lnTo>
                  <a:lnTo>
                    <a:pt x="74498" y="67195"/>
                  </a:lnTo>
                  <a:lnTo>
                    <a:pt x="92964" y="35394"/>
                  </a:lnTo>
                  <a:lnTo>
                    <a:pt x="114185" y="7924"/>
                  </a:lnTo>
                  <a:close/>
                </a:path>
                <a:path w="1574800" h="675639">
                  <a:moveTo>
                    <a:pt x="262750" y="326872"/>
                  </a:moveTo>
                  <a:lnTo>
                    <a:pt x="123050" y="326872"/>
                  </a:lnTo>
                  <a:lnTo>
                    <a:pt x="123050" y="339572"/>
                  </a:lnTo>
                  <a:lnTo>
                    <a:pt x="262750" y="339572"/>
                  </a:lnTo>
                  <a:lnTo>
                    <a:pt x="262750" y="326872"/>
                  </a:lnTo>
                  <a:close/>
                </a:path>
                <a:path w="1574800" h="675639">
                  <a:moveTo>
                    <a:pt x="516750" y="326872"/>
                  </a:moveTo>
                  <a:lnTo>
                    <a:pt x="389750" y="326872"/>
                  </a:lnTo>
                  <a:lnTo>
                    <a:pt x="389750" y="339572"/>
                  </a:lnTo>
                  <a:lnTo>
                    <a:pt x="516750" y="339572"/>
                  </a:lnTo>
                  <a:lnTo>
                    <a:pt x="516750" y="326872"/>
                  </a:lnTo>
                  <a:close/>
                </a:path>
                <a:path w="1574800" h="675639">
                  <a:moveTo>
                    <a:pt x="660679" y="119430"/>
                  </a:moveTo>
                  <a:lnTo>
                    <a:pt x="624001" y="145211"/>
                  </a:lnTo>
                  <a:lnTo>
                    <a:pt x="597954" y="194500"/>
                  </a:lnTo>
                  <a:lnTo>
                    <a:pt x="579945" y="258953"/>
                  </a:lnTo>
                  <a:lnTo>
                    <a:pt x="573951" y="337769"/>
                  </a:lnTo>
                  <a:lnTo>
                    <a:pt x="575449" y="378891"/>
                  </a:lnTo>
                  <a:lnTo>
                    <a:pt x="587451" y="450583"/>
                  </a:lnTo>
                  <a:lnTo>
                    <a:pt x="610463" y="507695"/>
                  </a:lnTo>
                  <a:lnTo>
                    <a:pt x="638581" y="548957"/>
                  </a:lnTo>
                  <a:lnTo>
                    <a:pt x="654202" y="563575"/>
                  </a:lnTo>
                  <a:lnTo>
                    <a:pt x="660679" y="556094"/>
                  </a:lnTo>
                  <a:lnTo>
                    <a:pt x="647166" y="541223"/>
                  </a:lnTo>
                  <a:lnTo>
                    <a:pt x="634885" y="522732"/>
                  </a:lnTo>
                  <a:lnTo>
                    <a:pt x="614019" y="474840"/>
                  </a:lnTo>
                  <a:lnTo>
                    <a:pt x="600202" y="413004"/>
                  </a:lnTo>
                  <a:lnTo>
                    <a:pt x="595604" y="337654"/>
                  </a:lnTo>
                  <a:lnTo>
                    <a:pt x="596747" y="298488"/>
                  </a:lnTo>
                  <a:lnTo>
                    <a:pt x="605955" y="229946"/>
                  </a:lnTo>
                  <a:lnTo>
                    <a:pt x="623836" y="174942"/>
                  </a:lnTo>
                  <a:lnTo>
                    <a:pt x="647166" y="134315"/>
                  </a:lnTo>
                  <a:lnTo>
                    <a:pt x="660679" y="119430"/>
                  </a:lnTo>
                  <a:close/>
                </a:path>
                <a:path w="1574800" h="675639">
                  <a:moveTo>
                    <a:pt x="1434325" y="337654"/>
                  </a:moveTo>
                  <a:lnTo>
                    <a:pt x="1432814" y="296519"/>
                  </a:lnTo>
                  <a:lnTo>
                    <a:pt x="1420825" y="224955"/>
                  </a:lnTo>
                  <a:lnTo>
                    <a:pt x="1397812" y="167855"/>
                  </a:lnTo>
                  <a:lnTo>
                    <a:pt x="1369682" y="126580"/>
                  </a:lnTo>
                  <a:lnTo>
                    <a:pt x="1354074" y="111963"/>
                  </a:lnTo>
                  <a:lnTo>
                    <a:pt x="1347597" y="119430"/>
                  </a:lnTo>
                  <a:lnTo>
                    <a:pt x="1361097" y="134315"/>
                  </a:lnTo>
                  <a:lnTo>
                    <a:pt x="1373378" y="152819"/>
                  </a:lnTo>
                  <a:lnTo>
                    <a:pt x="1394256" y="200698"/>
                  </a:lnTo>
                  <a:lnTo>
                    <a:pt x="1408061" y="262547"/>
                  </a:lnTo>
                  <a:lnTo>
                    <a:pt x="1412671" y="337769"/>
                  </a:lnTo>
                  <a:lnTo>
                    <a:pt x="1411516" y="377063"/>
                  </a:lnTo>
                  <a:lnTo>
                    <a:pt x="1402308" y="445604"/>
                  </a:lnTo>
                  <a:lnTo>
                    <a:pt x="1384427" y="500595"/>
                  </a:lnTo>
                  <a:lnTo>
                    <a:pt x="1361097" y="541223"/>
                  </a:lnTo>
                  <a:lnTo>
                    <a:pt x="1347597" y="556094"/>
                  </a:lnTo>
                  <a:lnTo>
                    <a:pt x="1354074" y="563575"/>
                  </a:lnTo>
                  <a:lnTo>
                    <a:pt x="1384261" y="530339"/>
                  </a:lnTo>
                  <a:lnTo>
                    <a:pt x="1410335" y="481037"/>
                  </a:lnTo>
                  <a:lnTo>
                    <a:pt x="1428318" y="416534"/>
                  </a:lnTo>
                  <a:lnTo>
                    <a:pt x="1432814" y="378891"/>
                  </a:lnTo>
                  <a:lnTo>
                    <a:pt x="1434325" y="337654"/>
                  </a:lnTo>
                  <a:close/>
                </a:path>
                <a:path w="1574800" h="675639">
                  <a:moveTo>
                    <a:pt x="1574749" y="337324"/>
                  </a:moveTo>
                  <a:lnTo>
                    <a:pt x="1572971" y="281393"/>
                  </a:lnTo>
                  <a:lnTo>
                    <a:pt x="1567675" y="229133"/>
                  </a:lnTo>
                  <a:lnTo>
                    <a:pt x="1558836" y="180543"/>
                  </a:lnTo>
                  <a:lnTo>
                    <a:pt x="1546453" y="135623"/>
                  </a:lnTo>
                  <a:lnTo>
                    <a:pt x="1530921" y="94843"/>
                  </a:lnTo>
                  <a:lnTo>
                    <a:pt x="1512620" y="58635"/>
                  </a:lnTo>
                  <a:lnTo>
                    <a:pt x="1467713" y="0"/>
                  </a:lnTo>
                  <a:lnTo>
                    <a:pt x="1460563" y="7924"/>
                  </a:lnTo>
                  <a:lnTo>
                    <a:pt x="1481785" y="35394"/>
                  </a:lnTo>
                  <a:lnTo>
                    <a:pt x="1500238" y="67195"/>
                  </a:lnTo>
                  <a:lnTo>
                    <a:pt x="1515935" y="103339"/>
                  </a:lnTo>
                  <a:lnTo>
                    <a:pt x="1528876" y="143827"/>
                  </a:lnTo>
                  <a:lnTo>
                    <a:pt x="1538973" y="187934"/>
                  </a:lnTo>
                  <a:lnTo>
                    <a:pt x="1546199" y="234924"/>
                  </a:lnTo>
                  <a:lnTo>
                    <a:pt x="1550530" y="284797"/>
                  </a:lnTo>
                  <a:lnTo>
                    <a:pt x="1551978" y="337540"/>
                  </a:lnTo>
                  <a:lnTo>
                    <a:pt x="1550530" y="390537"/>
                  </a:lnTo>
                  <a:lnTo>
                    <a:pt x="1546199" y="440575"/>
                  </a:lnTo>
                  <a:lnTo>
                    <a:pt x="1538973" y="487654"/>
                  </a:lnTo>
                  <a:lnTo>
                    <a:pt x="1528876" y="531761"/>
                  </a:lnTo>
                  <a:lnTo>
                    <a:pt x="1515935" y="572236"/>
                  </a:lnTo>
                  <a:lnTo>
                    <a:pt x="1500238" y="608368"/>
                  </a:lnTo>
                  <a:lnTo>
                    <a:pt x="1460563" y="667613"/>
                  </a:lnTo>
                  <a:lnTo>
                    <a:pt x="1467713" y="675538"/>
                  </a:lnTo>
                  <a:lnTo>
                    <a:pt x="1512620" y="616915"/>
                  </a:lnTo>
                  <a:lnTo>
                    <a:pt x="1530921" y="580707"/>
                  </a:lnTo>
                  <a:lnTo>
                    <a:pt x="1546453" y="539915"/>
                  </a:lnTo>
                  <a:lnTo>
                    <a:pt x="1558836" y="494944"/>
                  </a:lnTo>
                  <a:lnTo>
                    <a:pt x="1567675" y="446189"/>
                  </a:lnTo>
                  <a:lnTo>
                    <a:pt x="1572971" y="393649"/>
                  </a:lnTo>
                  <a:lnTo>
                    <a:pt x="1574749" y="337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147269" y="2095411"/>
            <a:ext cx="451484" cy="212090"/>
          </a:xfrm>
          <a:custGeom>
            <a:avLst/>
            <a:gdLst/>
            <a:ahLst/>
            <a:cxnLst/>
            <a:rect l="l" t="t" r="r" b="b"/>
            <a:pathLst>
              <a:path w="451484" h="212089">
                <a:moveTo>
                  <a:pt x="383654" y="0"/>
                </a:moveTo>
                <a:lnTo>
                  <a:pt x="380644" y="8597"/>
                </a:lnTo>
                <a:lnTo>
                  <a:pt x="392901" y="13917"/>
                </a:lnTo>
                <a:lnTo>
                  <a:pt x="403440" y="21282"/>
                </a:lnTo>
                <a:lnTo>
                  <a:pt x="424846" y="55414"/>
                </a:lnTo>
                <a:lnTo>
                  <a:pt x="431876" y="104813"/>
                </a:lnTo>
                <a:lnTo>
                  <a:pt x="431092" y="123489"/>
                </a:lnTo>
                <a:lnTo>
                  <a:pt x="419315" y="169227"/>
                </a:lnTo>
                <a:lnTo>
                  <a:pt x="393042" y="197807"/>
                </a:lnTo>
                <a:lnTo>
                  <a:pt x="380974" y="203149"/>
                </a:lnTo>
                <a:lnTo>
                  <a:pt x="383654" y="211747"/>
                </a:lnTo>
                <a:lnTo>
                  <a:pt x="424107" y="187715"/>
                </a:lnTo>
                <a:lnTo>
                  <a:pt x="446833" y="143336"/>
                </a:lnTo>
                <a:lnTo>
                  <a:pt x="451192" y="105930"/>
                </a:lnTo>
                <a:lnTo>
                  <a:pt x="450100" y="86521"/>
                </a:lnTo>
                <a:lnTo>
                  <a:pt x="433717" y="37122"/>
                </a:lnTo>
                <a:lnTo>
                  <a:pt x="399006" y="5548"/>
                </a:lnTo>
                <a:lnTo>
                  <a:pt x="383654" y="0"/>
                </a:lnTo>
                <a:close/>
              </a:path>
              <a:path w="451484" h="212089">
                <a:moveTo>
                  <a:pt x="67525" y="0"/>
                </a:moveTo>
                <a:lnTo>
                  <a:pt x="27142" y="24108"/>
                </a:lnTo>
                <a:lnTo>
                  <a:pt x="4364" y="68583"/>
                </a:lnTo>
                <a:lnTo>
                  <a:pt x="0" y="105930"/>
                </a:lnTo>
                <a:lnTo>
                  <a:pt x="1088" y="125383"/>
                </a:lnTo>
                <a:lnTo>
                  <a:pt x="17411" y="174751"/>
                </a:lnTo>
                <a:lnTo>
                  <a:pt x="52128" y="206213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7"/>
                </a:lnTo>
                <a:lnTo>
                  <a:pt x="47729" y="190374"/>
                </a:lnTo>
                <a:lnTo>
                  <a:pt x="26370" y="155694"/>
                </a:lnTo>
                <a:lnTo>
                  <a:pt x="19304" y="104813"/>
                </a:lnTo>
                <a:lnTo>
                  <a:pt x="20089" y="86751"/>
                </a:lnTo>
                <a:lnTo>
                  <a:pt x="31864" y="42138"/>
                </a:lnTo>
                <a:lnTo>
                  <a:pt x="58330" y="13917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58890" y="2374811"/>
            <a:ext cx="529590" cy="212090"/>
          </a:xfrm>
          <a:custGeom>
            <a:avLst/>
            <a:gdLst/>
            <a:ahLst/>
            <a:cxnLst/>
            <a:rect l="l" t="t" r="r" b="b"/>
            <a:pathLst>
              <a:path w="529590" h="212089">
                <a:moveTo>
                  <a:pt x="462013" y="0"/>
                </a:moveTo>
                <a:lnTo>
                  <a:pt x="459003" y="8597"/>
                </a:lnTo>
                <a:lnTo>
                  <a:pt x="471260" y="13917"/>
                </a:lnTo>
                <a:lnTo>
                  <a:pt x="481799" y="21282"/>
                </a:lnTo>
                <a:lnTo>
                  <a:pt x="503205" y="55414"/>
                </a:lnTo>
                <a:lnTo>
                  <a:pt x="510235" y="104813"/>
                </a:lnTo>
                <a:lnTo>
                  <a:pt x="509451" y="123489"/>
                </a:lnTo>
                <a:lnTo>
                  <a:pt x="497674" y="169214"/>
                </a:lnTo>
                <a:lnTo>
                  <a:pt x="471401" y="197807"/>
                </a:lnTo>
                <a:lnTo>
                  <a:pt x="459333" y="203149"/>
                </a:lnTo>
                <a:lnTo>
                  <a:pt x="462013" y="211747"/>
                </a:lnTo>
                <a:lnTo>
                  <a:pt x="502471" y="187715"/>
                </a:lnTo>
                <a:lnTo>
                  <a:pt x="525194" y="143336"/>
                </a:lnTo>
                <a:lnTo>
                  <a:pt x="529551" y="105930"/>
                </a:lnTo>
                <a:lnTo>
                  <a:pt x="528459" y="86521"/>
                </a:lnTo>
                <a:lnTo>
                  <a:pt x="512076" y="37122"/>
                </a:lnTo>
                <a:lnTo>
                  <a:pt x="477365" y="5548"/>
                </a:lnTo>
                <a:lnTo>
                  <a:pt x="462013" y="0"/>
                </a:lnTo>
                <a:close/>
              </a:path>
              <a:path w="529590" h="212089">
                <a:moveTo>
                  <a:pt x="67525" y="0"/>
                </a:moveTo>
                <a:lnTo>
                  <a:pt x="27142" y="24108"/>
                </a:lnTo>
                <a:lnTo>
                  <a:pt x="4364" y="68583"/>
                </a:lnTo>
                <a:lnTo>
                  <a:pt x="0" y="105930"/>
                </a:lnTo>
                <a:lnTo>
                  <a:pt x="1088" y="125383"/>
                </a:lnTo>
                <a:lnTo>
                  <a:pt x="17411" y="174751"/>
                </a:lnTo>
                <a:lnTo>
                  <a:pt x="52133" y="206213"/>
                </a:lnTo>
                <a:lnTo>
                  <a:pt x="67525" y="211747"/>
                </a:lnTo>
                <a:lnTo>
                  <a:pt x="70205" y="203149"/>
                </a:lnTo>
                <a:lnTo>
                  <a:pt x="58142" y="197807"/>
                </a:lnTo>
                <a:lnTo>
                  <a:pt x="47729" y="190373"/>
                </a:lnTo>
                <a:lnTo>
                  <a:pt x="26370" y="155689"/>
                </a:lnTo>
                <a:lnTo>
                  <a:pt x="19303" y="104813"/>
                </a:lnTo>
                <a:lnTo>
                  <a:pt x="20089" y="86751"/>
                </a:lnTo>
                <a:lnTo>
                  <a:pt x="31864" y="42138"/>
                </a:lnTo>
                <a:lnTo>
                  <a:pt x="58330" y="13917"/>
                </a:lnTo>
                <a:lnTo>
                  <a:pt x="70548" y="8597"/>
                </a:lnTo>
                <a:lnTo>
                  <a:pt x="6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15169" y="953282"/>
            <a:ext cx="5562600" cy="1650364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0"/>
              </a:spcBef>
            </a:pPr>
            <a:r>
              <a:rPr sz="2800" b="1" spc="-30" dirty="0">
                <a:latin typeface="Calibri"/>
                <a:cs typeface="Calibri"/>
              </a:rPr>
              <a:t>Towards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more</a:t>
            </a:r>
            <a:r>
              <a:rPr sz="2800" b="1" spc="-6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realistic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prey</a:t>
            </a:r>
            <a:r>
              <a:rPr sz="2800" b="1" spc="-6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growth</a:t>
            </a:r>
            <a:r>
              <a:rPr sz="2800" b="1" spc="-6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  <a:p>
            <a:pPr marL="2433955">
              <a:lnSpc>
                <a:spcPct val="100000"/>
              </a:lnSpc>
              <a:spcBef>
                <a:spcPts val="1175"/>
              </a:spcBef>
            </a:pPr>
            <a:r>
              <a:rPr sz="1750" b="1" u="sng" spc="-1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Equilibria:</a:t>
            </a:r>
            <a:endParaRPr sz="1750">
              <a:latin typeface="Cambria Math"/>
              <a:cs typeface="Cambria Math"/>
            </a:endParaRPr>
          </a:p>
          <a:p>
            <a:pPr marL="2541905">
              <a:lnSpc>
                <a:spcPts val="2135"/>
              </a:lnSpc>
              <a:spcBef>
                <a:spcPts val="55"/>
              </a:spcBef>
              <a:tabLst>
                <a:tab pos="3422015" algn="l"/>
              </a:tabLst>
            </a:pPr>
            <a:r>
              <a:rPr sz="2700" baseline="1543" dirty="0">
                <a:latin typeface="Cambria Math"/>
                <a:cs typeface="Cambria Math"/>
              </a:rPr>
              <a:t>𝐸1</a:t>
            </a:r>
            <a:r>
              <a:rPr sz="2700" spc="525" baseline="1543" dirty="0">
                <a:latin typeface="Cambria Math"/>
                <a:cs typeface="Cambria Math"/>
              </a:rPr>
              <a:t> </a:t>
            </a:r>
            <a:r>
              <a:rPr sz="2700" spc="-37" baseline="1543" dirty="0">
                <a:latin typeface="Cambria Math"/>
                <a:cs typeface="Cambria Math"/>
              </a:rPr>
              <a:t>0,0</a:t>
            </a:r>
            <a:r>
              <a:rPr sz="2700" baseline="1543" dirty="0"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𝐓𝐫𝐢𝐯𝐢𝐚𝐥</a:t>
            </a:r>
            <a:r>
              <a:rPr sz="1800" spc="-2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(𝐮𝐧𝐬𝐭𝐚𝐛𝐥𝐞)</a:t>
            </a:r>
            <a:endParaRPr sz="1800">
              <a:latin typeface="Cambria Math"/>
              <a:cs typeface="Cambria Math"/>
            </a:endParaRPr>
          </a:p>
          <a:p>
            <a:pPr marL="2553335">
              <a:lnSpc>
                <a:spcPts val="2135"/>
              </a:lnSpc>
              <a:tabLst>
                <a:tab pos="3497579" algn="l"/>
              </a:tabLst>
            </a:pPr>
            <a:r>
              <a:rPr sz="1800" dirty="0">
                <a:latin typeface="Cambria Math"/>
                <a:cs typeface="Cambria Math"/>
              </a:rPr>
              <a:t>𝐸2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𝐾,</a:t>
            </a:r>
            <a:r>
              <a:rPr sz="1800" spc="-7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0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𝐏𝐫𝐞𝐝𝐚𝐭𝐨𝐫</a:t>
            </a:r>
            <a:r>
              <a:rPr sz="1800" spc="-5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FF0000"/>
                </a:solidFill>
                <a:latin typeface="Cambria Math"/>
                <a:cs typeface="Cambria Math"/>
              </a:rPr>
              <a:t>− </a:t>
            </a:r>
            <a:r>
              <a:rPr sz="1800" spc="-20" dirty="0">
                <a:solidFill>
                  <a:srgbClr val="FF0000"/>
                </a:solidFill>
                <a:latin typeface="Cambria Math"/>
                <a:cs typeface="Cambria Math"/>
              </a:rPr>
              <a:t>𝐟𝐫𝐞𝐞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91391" y="2800603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𝐸3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5786" y="2800603"/>
            <a:ext cx="743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635" algn="l"/>
              </a:tabLst>
            </a:pPr>
            <a:r>
              <a:rPr sz="1800" spc="-50" dirty="0">
                <a:latin typeface="Cambria Math"/>
                <a:cs typeface="Cambria Math"/>
              </a:rPr>
              <a:t>,</a:t>
            </a:r>
            <a:r>
              <a:rPr sz="1800" dirty="0">
                <a:latin typeface="Cambria Math"/>
                <a:cs typeface="Cambria Math"/>
              </a:rPr>
              <a:t>	1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spc="-50" dirty="0">
                <a:latin typeface="Cambria Math"/>
                <a:cs typeface="Cambria Math"/>
              </a:rPr>
              <a:t>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92772" y="2965056"/>
            <a:ext cx="266700" cy="12700"/>
          </a:xfrm>
          <a:custGeom>
            <a:avLst/>
            <a:gdLst/>
            <a:ahLst/>
            <a:cxnLst/>
            <a:rect l="l" t="t" r="r" b="b"/>
            <a:pathLst>
              <a:path w="266700" h="12700">
                <a:moveTo>
                  <a:pt x="266700" y="0"/>
                </a:moveTo>
                <a:lnTo>
                  <a:pt x="0" y="0"/>
                </a:lnTo>
                <a:lnTo>
                  <a:pt x="0" y="12700"/>
                </a:lnTo>
                <a:lnTo>
                  <a:pt x="266700" y="12700"/>
                </a:lnTo>
                <a:lnTo>
                  <a:pt x="266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38685" y="2626867"/>
            <a:ext cx="117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955" algn="l"/>
                <a:tab pos="1025525" algn="l"/>
              </a:tabLst>
            </a:pPr>
            <a:r>
              <a:rPr sz="1800" spc="-50" dirty="0">
                <a:latin typeface="Cambria Math"/>
                <a:cs typeface="Cambria Math"/>
              </a:rPr>
              <a:t>𝑑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𝑎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𝑑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52147" y="2953003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525" algn="l"/>
                <a:tab pos="945515" algn="l"/>
              </a:tabLst>
            </a:pPr>
            <a:r>
              <a:rPr sz="1800" spc="-50" dirty="0">
                <a:latin typeface="Cambria Math"/>
                <a:cs typeface="Cambria Math"/>
              </a:rPr>
              <a:t>𝑐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𝑏</a:t>
            </a:r>
            <a:r>
              <a:rPr sz="1800" dirty="0">
                <a:latin typeface="Cambria Math"/>
                <a:cs typeface="Cambria Math"/>
              </a:rPr>
              <a:t>	</a:t>
            </a:r>
            <a:r>
              <a:rPr sz="1800" spc="-25" dirty="0">
                <a:latin typeface="Cambria Math"/>
                <a:cs typeface="Cambria Math"/>
              </a:rPr>
              <a:t>𝐾𝑐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99794" y="2776220"/>
            <a:ext cx="1312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Cambria Math"/>
                <a:cs typeface="Cambria Math"/>
              </a:rPr>
              <a:t>𝐂𝐨𝐞𝐱𝐢𝐬𝐭𝐞𝐧𝐜𝐞</a:t>
            </a:r>
            <a:endParaRPr sz="1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06E7-4ADB-4434-BC59-223F6267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Ecosystems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8B071-589C-4D9A-ACAF-9B8970563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738" y="1447800"/>
            <a:ext cx="6184309" cy="2154436"/>
          </a:xfrm>
        </p:spPr>
        <p:txBody>
          <a:bodyPr/>
          <a:lstStyle/>
          <a:p>
            <a:r>
              <a:rPr lang="en-US" dirty="0"/>
              <a:t>-What are the causes and threats to biodiversity?</a:t>
            </a:r>
          </a:p>
          <a:p>
            <a:r>
              <a:rPr lang="en-US" dirty="0"/>
              <a:t>-What causes populations to go extinct?</a:t>
            </a:r>
          </a:p>
          <a:p>
            <a:r>
              <a:rPr lang="en-US" dirty="0"/>
              <a:t>-What determines the population composition?</a:t>
            </a:r>
          </a:p>
        </p:txBody>
      </p:sp>
      <p:pic>
        <p:nvPicPr>
          <p:cNvPr id="1026" name="Picture 2" descr="Future threats to Biodiversity. -Casey P | Biodiversity, Biodiversity  conservation, Science cartoons">
            <a:extLst>
              <a:ext uri="{FF2B5EF4-FFF2-40B4-BE49-F238E27FC236}">
                <a16:creationId xmlns:a16="http://schemas.microsoft.com/office/drawing/2014/main" id="{AEA368D3-C5D7-47A9-8921-F90D3261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12" y="59944"/>
            <a:ext cx="52387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knowns and unknowns of the human microbiome">
            <a:extLst>
              <a:ext uri="{FF2B5EF4-FFF2-40B4-BE49-F238E27FC236}">
                <a16:creationId xmlns:a16="http://schemas.microsoft.com/office/drawing/2014/main" id="{71BCA2D7-7F08-42F1-A9CC-CF301161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65" y="3618229"/>
            <a:ext cx="5956130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earch That Potentially Links Autism and Brain-Gut Microbiome -  Neuroscience News">
            <a:extLst>
              <a:ext uri="{FF2B5EF4-FFF2-40B4-BE49-F238E27FC236}">
                <a16:creationId xmlns:a16="http://schemas.microsoft.com/office/drawing/2014/main" id="{BD4A19A6-1215-4FAB-A67F-51BF15B55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39801"/>
            <a:ext cx="4243534" cy="30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83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106" y="3529753"/>
            <a:ext cx="10617712" cy="30358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90976" y="1186178"/>
            <a:ext cx="5210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latin typeface="Calibri"/>
                <a:cs typeface="Calibri"/>
              </a:rPr>
              <a:t>Towards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more</a:t>
            </a:r>
            <a:r>
              <a:rPr sz="2800" b="1" spc="-7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realistic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predation</a:t>
            </a:r>
            <a:r>
              <a:rPr sz="2800" b="1" spc="-7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2785" y="1947684"/>
            <a:ext cx="435609" cy="1203325"/>
          </a:xfrm>
          <a:custGeom>
            <a:avLst/>
            <a:gdLst/>
            <a:ahLst/>
            <a:cxnLst/>
            <a:rect l="l" t="t" r="r" b="b"/>
            <a:pathLst>
              <a:path w="435609" h="1203325">
                <a:moveTo>
                  <a:pt x="133502" y="0"/>
                </a:moveTo>
                <a:lnTo>
                  <a:pt x="93891" y="17767"/>
                </a:lnTo>
                <a:lnTo>
                  <a:pt x="67475" y="54965"/>
                </a:lnTo>
                <a:lnTo>
                  <a:pt x="55397" y="96621"/>
                </a:lnTo>
                <a:lnTo>
                  <a:pt x="48895" y="151142"/>
                </a:lnTo>
                <a:lnTo>
                  <a:pt x="48285" y="172529"/>
                </a:lnTo>
                <a:lnTo>
                  <a:pt x="47663" y="172529"/>
                </a:lnTo>
                <a:lnTo>
                  <a:pt x="47663" y="491782"/>
                </a:lnTo>
                <a:lnTo>
                  <a:pt x="46863" y="515810"/>
                </a:lnTo>
                <a:lnTo>
                  <a:pt x="40500" y="554316"/>
                </a:lnTo>
                <a:lnTo>
                  <a:pt x="19837" y="588365"/>
                </a:lnTo>
                <a:lnTo>
                  <a:pt x="0" y="595477"/>
                </a:lnTo>
                <a:lnTo>
                  <a:pt x="0" y="608876"/>
                </a:lnTo>
                <a:lnTo>
                  <a:pt x="35153" y="635431"/>
                </a:lnTo>
                <a:lnTo>
                  <a:pt x="46875" y="687895"/>
                </a:lnTo>
                <a:lnTo>
                  <a:pt x="47663" y="711568"/>
                </a:lnTo>
                <a:lnTo>
                  <a:pt x="47663" y="1030770"/>
                </a:lnTo>
                <a:lnTo>
                  <a:pt x="48298" y="1030770"/>
                </a:lnTo>
                <a:lnTo>
                  <a:pt x="51447" y="1080693"/>
                </a:lnTo>
                <a:lnTo>
                  <a:pt x="60744" y="1128788"/>
                </a:lnTo>
                <a:lnTo>
                  <a:pt x="79032" y="1169035"/>
                </a:lnTo>
                <a:lnTo>
                  <a:pt x="112039" y="1196517"/>
                </a:lnTo>
                <a:lnTo>
                  <a:pt x="133502" y="1202956"/>
                </a:lnTo>
                <a:lnTo>
                  <a:pt x="133502" y="1192364"/>
                </a:lnTo>
                <a:lnTo>
                  <a:pt x="118262" y="1186243"/>
                </a:lnTo>
                <a:lnTo>
                  <a:pt x="105257" y="1175562"/>
                </a:lnTo>
                <a:lnTo>
                  <a:pt x="85940" y="1140561"/>
                </a:lnTo>
                <a:lnTo>
                  <a:pt x="74815" y="1084516"/>
                </a:lnTo>
                <a:lnTo>
                  <a:pt x="71107" y="1004493"/>
                </a:lnTo>
                <a:lnTo>
                  <a:pt x="71107" y="730986"/>
                </a:lnTo>
                <a:lnTo>
                  <a:pt x="69380" y="700722"/>
                </a:lnTo>
                <a:lnTo>
                  <a:pt x="60921" y="654126"/>
                </a:lnTo>
                <a:lnTo>
                  <a:pt x="38912" y="615099"/>
                </a:lnTo>
                <a:lnTo>
                  <a:pt x="23329" y="603072"/>
                </a:lnTo>
                <a:lnTo>
                  <a:pt x="23329" y="600278"/>
                </a:lnTo>
                <a:lnTo>
                  <a:pt x="55194" y="564108"/>
                </a:lnTo>
                <a:lnTo>
                  <a:pt x="67119" y="526389"/>
                </a:lnTo>
                <a:lnTo>
                  <a:pt x="71107" y="472363"/>
                </a:lnTo>
                <a:lnTo>
                  <a:pt x="71107" y="198462"/>
                </a:lnTo>
                <a:lnTo>
                  <a:pt x="72034" y="155473"/>
                </a:lnTo>
                <a:lnTo>
                  <a:pt x="79451" y="87439"/>
                </a:lnTo>
                <a:lnTo>
                  <a:pt x="94488" y="42621"/>
                </a:lnTo>
                <a:lnTo>
                  <a:pt x="133502" y="10604"/>
                </a:lnTo>
                <a:lnTo>
                  <a:pt x="133502" y="0"/>
                </a:lnTo>
                <a:close/>
              </a:path>
              <a:path w="435609" h="1203325">
                <a:moveTo>
                  <a:pt x="435102" y="336524"/>
                </a:moveTo>
                <a:lnTo>
                  <a:pt x="143002" y="336524"/>
                </a:lnTo>
                <a:lnTo>
                  <a:pt x="143002" y="349224"/>
                </a:lnTo>
                <a:lnTo>
                  <a:pt x="435102" y="349224"/>
                </a:lnTo>
                <a:lnTo>
                  <a:pt x="435102" y="3365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8995" y="2264155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463" y="2061679"/>
            <a:ext cx="763270" cy="452120"/>
          </a:xfrm>
          <a:custGeom>
            <a:avLst/>
            <a:gdLst/>
            <a:ahLst/>
            <a:cxnLst/>
            <a:rect l="l" t="t" r="r" b="b"/>
            <a:pathLst>
              <a:path w="763269" h="452119">
                <a:moveTo>
                  <a:pt x="86728" y="7480"/>
                </a:moveTo>
                <a:lnTo>
                  <a:pt x="50050" y="33261"/>
                </a:lnTo>
                <a:lnTo>
                  <a:pt x="24003" y="82550"/>
                </a:lnTo>
                <a:lnTo>
                  <a:pt x="5994" y="147002"/>
                </a:lnTo>
                <a:lnTo>
                  <a:pt x="0" y="225806"/>
                </a:lnTo>
                <a:lnTo>
                  <a:pt x="1498" y="266928"/>
                </a:lnTo>
                <a:lnTo>
                  <a:pt x="13500" y="338620"/>
                </a:lnTo>
                <a:lnTo>
                  <a:pt x="36512" y="395732"/>
                </a:lnTo>
                <a:lnTo>
                  <a:pt x="64630" y="437007"/>
                </a:lnTo>
                <a:lnTo>
                  <a:pt x="80238" y="451612"/>
                </a:lnTo>
                <a:lnTo>
                  <a:pt x="86728" y="444144"/>
                </a:lnTo>
                <a:lnTo>
                  <a:pt x="73215" y="429272"/>
                </a:lnTo>
                <a:lnTo>
                  <a:pt x="60934" y="410768"/>
                </a:lnTo>
                <a:lnTo>
                  <a:pt x="40068" y="362877"/>
                </a:lnTo>
                <a:lnTo>
                  <a:pt x="26250" y="301053"/>
                </a:lnTo>
                <a:lnTo>
                  <a:pt x="21653" y="225691"/>
                </a:lnTo>
                <a:lnTo>
                  <a:pt x="22796" y="186524"/>
                </a:lnTo>
                <a:lnTo>
                  <a:pt x="32004" y="117983"/>
                </a:lnTo>
                <a:lnTo>
                  <a:pt x="49885" y="62992"/>
                </a:lnTo>
                <a:lnTo>
                  <a:pt x="73215" y="22364"/>
                </a:lnTo>
                <a:lnTo>
                  <a:pt x="86728" y="7480"/>
                </a:lnTo>
                <a:close/>
              </a:path>
              <a:path w="763269" h="452119">
                <a:moveTo>
                  <a:pt x="672223" y="222529"/>
                </a:moveTo>
                <a:lnTo>
                  <a:pt x="494423" y="222529"/>
                </a:lnTo>
                <a:lnTo>
                  <a:pt x="494423" y="235229"/>
                </a:lnTo>
                <a:lnTo>
                  <a:pt x="672223" y="235229"/>
                </a:lnTo>
                <a:lnTo>
                  <a:pt x="672223" y="222529"/>
                </a:lnTo>
                <a:close/>
              </a:path>
              <a:path w="763269" h="452119">
                <a:moveTo>
                  <a:pt x="762647" y="225691"/>
                </a:moveTo>
                <a:lnTo>
                  <a:pt x="761149" y="184569"/>
                </a:lnTo>
                <a:lnTo>
                  <a:pt x="749147" y="112991"/>
                </a:lnTo>
                <a:lnTo>
                  <a:pt x="726135" y="55905"/>
                </a:lnTo>
                <a:lnTo>
                  <a:pt x="698004" y="14630"/>
                </a:lnTo>
                <a:lnTo>
                  <a:pt x="682396" y="0"/>
                </a:lnTo>
                <a:lnTo>
                  <a:pt x="675919" y="7480"/>
                </a:lnTo>
                <a:lnTo>
                  <a:pt x="689419" y="22364"/>
                </a:lnTo>
                <a:lnTo>
                  <a:pt x="701700" y="40855"/>
                </a:lnTo>
                <a:lnTo>
                  <a:pt x="722579" y="88734"/>
                </a:lnTo>
                <a:lnTo>
                  <a:pt x="736384" y="150583"/>
                </a:lnTo>
                <a:lnTo>
                  <a:pt x="740994" y="225806"/>
                </a:lnTo>
                <a:lnTo>
                  <a:pt x="739838" y="265099"/>
                </a:lnTo>
                <a:lnTo>
                  <a:pt x="730631" y="333641"/>
                </a:lnTo>
                <a:lnTo>
                  <a:pt x="712749" y="388645"/>
                </a:lnTo>
                <a:lnTo>
                  <a:pt x="689419" y="429272"/>
                </a:lnTo>
                <a:lnTo>
                  <a:pt x="675919" y="444144"/>
                </a:lnTo>
                <a:lnTo>
                  <a:pt x="682396" y="451612"/>
                </a:lnTo>
                <a:lnTo>
                  <a:pt x="712584" y="418376"/>
                </a:lnTo>
                <a:lnTo>
                  <a:pt x="738657" y="369074"/>
                </a:lnTo>
                <a:lnTo>
                  <a:pt x="756653" y="304571"/>
                </a:lnTo>
                <a:lnTo>
                  <a:pt x="761149" y="266928"/>
                </a:lnTo>
                <a:lnTo>
                  <a:pt x="762647" y="2256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9589" y="2111755"/>
            <a:ext cx="203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90295" algn="l"/>
                <a:tab pos="1828800" algn="l"/>
              </a:tabLst>
            </a:pPr>
            <a:r>
              <a:rPr sz="2700" baseline="41666" dirty="0">
                <a:latin typeface="Cambria Math"/>
                <a:cs typeface="Cambria Math"/>
              </a:rPr>
              <a:t>𝑑𝑿</a:t>
            </a:r>
            <a:r>
              <a:rPr sz="2700" spc="150" baseline="41666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𝒂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r>
              <a:rPr sz="1800" dirty="0">
                <a:latin typeface="Cambria Math"/>
                <a:cs typeface="Cambria Math"/>
              </a:rPr>
              <a:t>	1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70" dirty="0">
                <a:latin typeface="Cambria Math"/>
                <a:cs typeface="Cambria Math"/>
              </a:rPr>
              <a:t> </a:t>
            </a:r>
            <a:r>
              <a:rPr sz="2700" spc="-75" baseline="41666" dirty="0">
                <a:latin typeface="Cambria Math"/>
                <a:cs typeface="Cambria Math"/>
              </a:rPr>
              <a:t>𝑿</a:t>
            </a:r>
            <a:r>
              <a:rPr sz="2700" baseline="41666" dirty="0">
                <a:latin typeface="Cambria Math"/>
                <a:cs typeface="Cambria Math"/>
              </a:rPr>
              <a:t>	</a:t>
            </a:r>
            <a:r>
              <a:rPr sz="1800" spc="-50" dirty="0">
                <a:latin typeface="Cambria Math"/>
                <a:cs typeface="Cambria Math"/>
              </a:rPr>
              <a:t>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9687" y="2284209"/>
            <a:ext cx="812800" cy="12700"/>
          </a:xfrm>
          <a:custGeom>
            <a:avLst/>
            <a:gdLst/>
            <a:ahLst/>
            <a:cxnLst/>
            <a:rect l="l" t="t" r="r" b="b"/>
            <a:pathLst>
              <a:path w="812800" h="12700">
                <a:moveTo>
                  <a:pt x="812800" y="0"/>
                </a:moveTo>
                <a:lnTo>
                  <a:pt x="0" y="0"/>
                </a:lnTo>
                <a:lnTo>
                  <a:pt x="0" y="12700"/>
                </a:lnTo>
                <a:lnTo>
                  <a:pt x="812800" y="12700"/>
                </a:lnTo>
                <a:lnTo>
                  <a:pt x="812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18447" y="1886204"/>
            <a:ext cx="838200" cy="6781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5"/>
              </a:spcBef>
            </a:pP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𝒃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𝒃𝝉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69347" y="2111755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mbria Math"/>
                <a:cs typeface="Cambria Math"/>
              </a:rPr>
              <a:t>𝒀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4887" y="2843009"/>
            <a:ext cx="279400" cy="12700"/>
          </a:xfrm>
          <a:custGeom>
            <a:avLst/>
            <a:gdLst/>
            <a:ahLst/>
            <a:cxnLst/>
            <a:rect l="l" t="t" r="r" b="b"/>
            <a:pathLst>
              <a:path w="279400" h="12700">
                <a:moveTo>
                  <a:pt x="279400" y="0"/>
                </a:moveTo>
                <a:lnTo>
                  <a:pt x="0" y="0"/>
                </a:lnTo>
                <a:lnTo>
                  <a:pt x="0" y="12700"/>
                </a:lnTo>
                <a:lnTo>
                  <a:pt x="279400" y="12700"/>
                </a:lnTo>
                <a:lnTo>
                  <a:pt x="279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22756" y="2504947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𝑑𝒀</a:t>
            </a:r>
            <a:r>
              <a:rPr sz="1800" spc="75" dirty="0">
                <a:latin typeface="Cambria Math"/>
                <a:cs typeface="Cambria Math"/>
              </a:rPr>
              <a:t> </a:t>
            </a:r>
            <a:r>
              <a:rPr sz="2700" spc="-75" baseline="-41666" dirty="0">
                <a:latin typeface="Cambria Math"/>
                <a:cs typeface="Cambria Math"/>
              </a:rPr>
              <a:t>=</a:t>
            </a:r>
            <a:endParaRPr sz="2700" baseline="-41666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3618" y="2264155"/>
            <a:ext cx="436245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ts val="2030"/>
              </a:lnSpc>
              <a:spcBef>
                <a:spcPts val="100"/>
              </a:spcBef>
            </a:pPr>
            <a:r>
              <a:rPr sz="1800" spc="-50" dirty="0">
                <a:solidFill>
                  <a:srgbClr val="B3A369"/>
                </a:solidFill>
                <a:latin typeface="Cambria Math"/>
                <a:cs typeface="Cambria Math"/>
              </a:rPr>
              <a:t>𝑲</a:t>
            </a:r>
            <a:endParaRPr sz="1800">
              <a:latin typeface="Cambria Math"/>
              <a:cs typeface="Cambria Math"/>
            </a:endParaRPr>
          </a:p>
          <a:p>
            <a:pPr marR="5080" algn="r">
              <a:lnSpc>
                <a:spcPts val="2030"/>
              </a:lnSpc>
            </a:pP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𝝐𝒃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2349" y="2831084"/>
            <a:ext cx="247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𝑑𝑡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39087" y="2843009"/>
            <a:ext cx="812800" cy="12700"/>
          </a:xfrm>
          <a:custGeom>
            <a:avLst/>
            <a:gdLst/>
            <a:ahLst/>
            <a:cxnLst/>
            <a:rect l="l" t="t" r="r" b="b"/>
            <a:pathLst>
              <a:path w="812800" h="12700">
                <a:moveTo>
                  <a:pt x="812800" y="0"/>
                </a:moveTo>
                <a:lnTo>
                  <a:pt x="0" y="0"/>
                </a:lnTo>
                <a:lnTo>
                  <a:pt x="0" y="12700"/>
                </a:lnTo>
                <a:lnTo>
                  <a:pt x="812800" y="12700"/>
                </a:lnTo>
                <a:lnTo>
                  <a:pt x="812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22831" y="2831084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1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𝒃𝝉</a:t>
            </a:r>
            <a:r>
              <a:rPr sz="1800" spc="-25" dirty="0">
                <a:latin typeface="Cambria Math"/>
                <a:cs typeface="Cambria Math"/>
              </a:rPr>
              <a:t>𝑿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3731" y="2678684"/>
            <a:ext cx="73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𝒀</a:t>
            </a:r>
            <a:r>
              <a:rPr sz="1800" spc="-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−</a:t>
            </a:r>
            <a:r>
              <a:rPr sz="1800" spc="5" dirty="0">
                <a:latin typeface="Cambria Math"/>
                <a:cs typeface="Cambria Math"/>
              </a:rPr>
              <a:t> </a:t>
            </a:r>
            <a:r>
              <a:rPr sz="1800" spc="-25" dirty="0">
                <a:solidFill>
                  <a:srgbClr val="B3A369"/>
                </a:solidFill>
                <a:latin typeface="Cambria Math"/>
                <a:cs typeface="Cambria Math"/>
              </a:rPr>
              <a:t>𝒅</a:t>
            </a:r>
            <a:r>
              <a:rPr sz="1800" spc="-25" dirty="0">
                <a:latin typeface="Cambria Math"/>
                <a:cs typeface="Cambria Math"/>
              </a:rPr>
              <a:t>𝒀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35570" y="5363971"/>
            <a:ext cx="55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2FF01"/>
                </a:solidFill>
                <a:latin typeface="Cambria Math"/>
                <a:cs typeface="Cambria Math"/>
              </a:rPr>
              <a:t>𝐒𝐭𝐚𝐫𝐭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214017" y="3475850"/>
            <a:ext cx="3070860" cy="2378710"/>
          </a:xfrm>
          <a:custGeom>
            <a:avLst/>
            <a:gdLst/>
            <a:ahLst/>
            <a:cxnLst/>
            <a:rect l="l" t="t" r="r" b="b"/>
            <a:pathLst>
              <a:path w="3070859" h="2378710">
                <a:moveTo>
                  <a:pt x="565391" y="56870"/>
                </a:moveTo>
                <a:lnTo>
                  <a:pt x="557263" y="304"/>
                </a:lnTo>
                <a:lnTo>
                  <a:pt x="165633" y="56578"/>
                </a:lnTo>
                <a:lnTo>
                  <a:pt x="157518" y="0"/>
                </a:lnTo>
                <a:lnTo>
                  <a:pt x="0" y="109245"/>
                </a:lnTo>
                <a:lnTo>
                  <a:pt x="181902" y="169710"/>
                </a:lnTo>
                <a:lnTo>
                  <a:pt x="174358" y="117208"/>
                </a:lnTo>
                <a:lnTo>
                  <a:pt x="173774" y="113144"/>
                </a:lnTo>
                <a:lnTo>
                  <a:pt x="565391" y="56870"/>
                </a:lnTo>
                <a:close/>
              </a:path>
              <a:path w="3070859" h="2378710">
                <a:moveTo>
                  <a:pt x="704697" y="1324254"/>
                </a:moveTo>
                <a:lnTo>
                  <a:pt x="546430" y="1216101"/>
                </a:lnTo>
                <a:lnTo>
                  <a:pt x="538683" y="1272730"/>
                </a:lnTo>
                <a:lnTo>
                  <a:pt x="151968" y="1219873"/>
                </a:lnTo>
                <a:lnTo>
                  <a:pt x="144233" y="1276502"/>
                </a:lnTo>
                <a:lnTo>
                  <a:pt x="530948" y="1329359"/>
                </a:lnTo>
                <a:lnTo>
                  <a:pt x="523214" y="1385976"/>
                </a:lnTo>
                <a:lnTo>
                  <a:pt x="678332" y="1333220"/>
                </a:lnTo>
                <a:lnTo>
                  <a:pt x="704697" y="1324254"/>
                </a:lnTo>
                <a:close/>
              </a:path>
              <a:path w="3070859" h="2378710">
                <a:moveTo>
                  <a:pt x="855027" y="2316607"/>
                </a:moveTo>
                <a:lnTo>
                  <a:pt x="696595" y="2208695"/>
                </a:lnTo>
                <a:lnTo>
                  <a:pt x="688936" y="2265337"/>
                </a:lnTo>
                <a:lnTo>
                  <a:pt x="271462" y="2208936"/>
                </a:lnTo>
                <a:lnTo>
                  <a:pt x="263804" y="2265578"/>
                </a:lnTo>
                <a:lnTo>
                  <a:pt x="681291" y="2321966"/>
                </a:lnTo>
                <a:lnTo>
                  <a:pt x="673646" y="2378608"/>
                </a:lnTo>
                <a:lnTo>
                  <a:pt x="828128" y="2325789"/>
                </a:lnTo>
                <a:lnTo>
                  <a:pt x="855027" y="2316607"/>
                </a:lnTo>
                <a:close/>
              </a:path>
              <a:path w="3070859" h="2378710">
                <a:moveTo>
                  <a:pt x="3070618" y="1495704"/>
                </a:moveTo>
                <a:lnTo>
                  <a:pt x="3056331" y="1467129"/>
                </a:lnTo>
                <a:lnTo>
                  <a:pt x="2984893" y="1324254"/>
                </a:lnTo>
                <a:lnTo>
                  <a:pt x="2899168" y="1495704"/>
                </a:lnTo>
                <a:lnTo>
                  <a:pt x="2956318" y="1495704"/>
                </a:lnTo>
                <a:lnTo>
                  <a:pt x="2956318" y="1819389"/>
                </a:lnTo>
                <a:lnTo>
                  <a:pt x="3013468" y="1819389"/>
                </a:lnTo>
                <a:lnTo>
                  <a:pt x="3013468" y="1495704"/>
                </a:lnTo>
                <a:lnTo>
                  <a:pt x="3070618" y="1495704"/>
                </a:lnTo>
                <a:close/>
              </a:path>
            </a:pathLst>
          </a:custGeom>
          <a:solidFill>
            <a:srgbClr val="B3A3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66633" y="2903400"/>
            <a:ext cx="9554845" cy="8483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4302125">
              <a:lnSpc>
                <a:spcPct val="100000"/>
              </a:lnSpc>
              <a:spcBef>
                <a:spcPts val="1235"/>
              </a:spcBef>
            </a:pPr>
            <a:r>
              <a:rPr sz="1750" b="1" dirty="0">
                <a:latin typeface="Cambria Math"/>
                <a:cs typeface="Cambria Math"/>
              </a:rPr>
              <a:t>Counter-clockwise</a:t>
            </a:r>
            <a:r>
              <a:rPr sz="1750" b="1" spc="22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oscillations</a:t>
            </a:r>
            <a:r>
              <a:rPr sz="1750" b="1" spc="229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can</a:t>
            </a:r>
            <a:r>
              <a:rPr sz="1750" b="1" spc="22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reach</a:t>
            </a:r>
            <a:r>
              <a:rPr sz="1750" b="1" spc="24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a</a:t>
            </a:r>
            <a:r>
              <a:rPr sz="1750" b="1" spc="22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limit</a:t>
            </a:r>
            <a:r>
              <a:rPr sz="1750" b="1" spc="240" dirty="0">
                <a:latin typeface="Cambria Math"/>
                <a:cs typeface="Cambria Math"/>
              </a:rPr>
              <a:t> </a:t>
            </a:r>
            <a:r>
              <a:rPr sz="1750" b="1" spc="-10" dirty="0">
                <a:latin typeface="Cambria Math"/>
                <a:cs typeface="Cambria Math"/>
              </a:rPr>
              <a:t>cycle!</a:t>
            </a:r>
            <a:endParaRPr sz="175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750" b="1" dirty="0">
                <a:latin typeface="Cambria Math"/>
                <a:cs typeface="Cambria Math"/>
              </a:rPr>
              <a:t>Predator</a:t>
            </a:r>
            <a:r>
              <a:rPr sz="1750" b="1" spc="17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still</a:t>
            </a:r>
            <a:r>
              <a:rPr sz="1750" b="1" spc="155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peaks</a:t>
            </a:r>
            <a:r>
              <a:rPr sz="1750" b="1" spc="165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after</a:t>
            </a:r>
            <a:r>
              <a:rPr sz="1750" b="1" spc="170" dirty="0">
                <a:latin typeface="Cambria Math"/>
                <a:cs typeface="Cambria Math"/>
              </a:rPr>
              <a:t> </a:t>
            </a:r>
            <a:r>
              <a:rPr sz="1750" b="1" spc="-20" dirty="0">
                <a:latin typeface="Cambria Math"/>
                <a:cs typeface="Cambria Math"/>
              </a:rPr>
              <a:t>prey!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86974" y="2052291"/>
            <a:ext cx="4218305" cy="562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00600"/>
              </a:lnSpc>
              <a:spcBef>
                <a:spcPts val="100"/>
              </a:spcBef>
            </a:pPr>
            <a:r>
              <a:rPr sz="1750" b="1" dirty="0">
                <a:latin typeface="Cambria Math"/>
                <a:cs typeface="Cambria Math"/>
              </a:rPr>
              <a:t>Macarthur-Rosenzweig</a:t>
            </a:r>
            <a:r>
              <a:rPr sz="1750" b="1" spc="37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model</a:t>
            </a:r>
            <a:r>
              <a:rPr sz="1750" b="1" spc="37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with</a:t>
            </a:r>
            <a:r>
              <a:rPr sz="1750" b="1" spc="39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Type-</a:t>
            </a:r>
            <a:r>
              <a:rPr sz="1750" b="1" spc="-25" dirty="0">
                <a:latin typeface="Cambria Math"/>
                <a:cs typeface="Cambria Math"/>
              </a:rPr>
              <a:t>II </a:t>
            </a:r>
            <a:r>
              <a:rPr sz="1750" b="1" dirty="0">
                <a:latin typeface="Cambria Math"/>
                <a:cs typeface="Cambria Math"/>
              </a:rPr>
              <a:t>functional</a:t>
            </a:r>
            <a:r>
              <a:rPr sz="1750" b="1" spc="22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response</a:t>
            </a:r>
            <a:r>
              <a:rPr sz="1750" b="1" spc="210" dirty="0">
                <a:latin typeface="Cambria Math"/>
                <a:cs typeface="Cambria Math"/>
              </a:rPr>
              <a:t> </a:t>
            </a:r>
            <a:r>
              <a:rPr sz="1750" b="1" dirty="0">
                <a:latin typeface="Cambria Math"/>
                <a:cs typeface="Cambria Math"/>
              </a:rPr>
              <a:t>for</a:t>
            </a:r>
            <a:r>
              <a:rPr sz="1750" b="1" spc="225" dirty="0">
                <a:latin typeface="Cambria Math"/>
                <a:cs typeface="Cambria Math"/>
              </a:rPr>
              <a:t> </a:t>
            </a:r>
            <a:r>
              <a:rPr sz="1750" b="1" spc="-10" dirty="0">
                <a:latin typeface="Cambria Math"/>
                <a:cs typeface="Cambria Math"/>
              </a:rPr>
              <a:t>predation</a:t>
            </a:r>
            <a:endParaRPr sz="17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Canonical</a:t>
            </a:r>
            <a:r>
              <a:rPr spc="-100" dirty="0"/>
              <a:t> </a:t>
            </a:r>
            <a:r>
              <a:rPr dirty="0"/>
              <a:t>Ecological</a:t>
            </a:r>
            <a:r>
              <a:rPr spc="-90" dirty="0"/>
              <a:t> </a:t>
            </a:r>
            <a:r>
              <a:rPr spc="-35" dirty="0"/>
              <a:t>Predator-</a:t>
            </a:r>
            <a:r>
              <a:rPr dirty="0"/>
              <a:t>Prey</a:t>
            </a:r>
            <a:r>
              <a:rPr spc="-80" dirty="0"/>
              <a:t> </a:t>
            </a:r>
            <a:r>
              <a:rPr spc="-1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67102"/>
            <a:ext cx="12192635" cy="920115"/>
            <a:chOff x="0" y="167102"/>
            <a:chExt cx="12192635" cy="920115"/>
          </a:xfrm>
        </p:grpSpPr>
        <p:sp>
          <p:nvSpPr>
            <p:cNvPr id="4" name="object 4"/>
            <p:cNvSpPr/>
            <p:nvPr/>
          </p:nvSpPr>
          <p:spPr>
            <a:xfrm>
              <a:off x="0" y="885367"/>
              <a:ext cx="12192635" cy="0"/>
            </a:xfrm>
            <a:custGeom>
              <a:avLst/>
              <a:gdLst/>
              <a:ahLst/>
              <a:cxnLst/>
              <a:rect l="l" t="t" r="r" b="b"/>
              <a:pathLst>
                <a:path w="12192635">
                  <a:moveTo>
                    <a:pt x="0" y="0"/>
                  </a:moveTo>
                  <a:lnTo>
                    <a:pt x="12192006" y="1"/>
                  </a:lnTo>
                </a:path>
              </a:pathLst>
            </a:custGeom>
            <a:ln w="38100">
              <a:solidFill>
                <a:srgbClr val="0030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3883" y="167102"/>
              <a:ext cx="833132" cy="92002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17748" y="1186178"/>
            <a:ext cx="6556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latin typeface="Calibri"/>
                <a:cs typeface="Calibri"/>
              </a:rPr>
              <a:t>Predator-</a:t>
            </a:r>
            <a:r>
              <a:rPr sz="2800" b="1" dirty="0">
                <a:latin typeface="Calibri"/>
                <a:cs typeface="Calibri"/>
              </a:rPr>
              <a:t>Prey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oscillations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natural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systems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96123" y="2366111"/>
            <a:ext cx="7723505" cy="2829560"/>
            <a:chOff x="696123" y="2366111"/>
            <a:chExt cx="7723505" cy="2829560"/>
          </a:xfrm>
        </p:grpSpPr>
        <p:sp>
          <p:nvSpPr>
            <p:cNvPr id="8" name="object 8"/>
            <p:cNvSpPr/>
            <p:nvPr/>
          </p:nvSpPr>
          <p:spPr>
            <a:xfrm>
              <a:off x="715173" y="2366111"/>
              <a:ext cx="7685405" cy="2793365"/>
            </a:xfrm>
            <a:custGeom>
              <a:avLst/>
              <a:gdLst/>
              <a:ahLst/>
              <a:cxnLst/>
              <a:rect l="l" t="t" r="r" b="b"/>
              <a:pathLst>
                <a:path w="7685405" h="2793365">
                  <a:moveTo>
                    <a:pt x="0" y="2793111"/>
                  </a:moveTo>
                  <a:lnTo>
                    <a:pt x="1" y="0"/>
                  </a:lnTo>
                </a:path>
                <a:path w="7685405" h="2793365">
                  <a:moveTo>
                    <a:pt x="0" y="2793111"/>
                  </a:moveTo>
                  <a:lnTo>
                    <a:pt x="7684914" y="2793110"/>
                  </a:lnTo>
                </a:path>
                <a:path w="7685405" h="2793365">
                  <a:moveTo>
                    <a:pt x="0" y="2793111"/>
                  </a:moveTo>
                  <a:lnTo>
                    <a:pt x="0" y="2770729"/>
                  </a:lnTo>
                </a:path>
                <a:path w="7685405" h="2793365">
                  <a:moveTo>
                    <a:pt x="427826" y="2793111"/>
                  </a:moveTo>
                  <a:lnTo>
                    <a:pt x="427826" y="2770729"/>
                  </a:lnTo>
                </a:path>
                <a:path w="7685405" h="2793365">
                  <a:moveTo>
                    <a:pt x="859626" y="2793111"/>
                  </a:moveTo>
                  <a:lnTo>
                    <a:pt x="859626" y="2770729"/>
                  </a:lnTo>
                </a:path>
                <a:path w="7685405" h="2793365">
                  <a:moveTo>
                    <a:pt x="1278730" y="2793111"/>
                  </a:moveTo>
                  <a:lnTo>
                    <a:pt x="1278730" y="2770729"/>
                  </a:lnTo>
                </a:path>
                <a:path w="7685405" h="2793365">
                  <a:moveTo>
                    <a:pt x="1710530" y="2793111"/>
                  </a:moveTo>
                  <a:lnTo>
                    <a:pt x="1710530" y="2770729"/>
                  </a:lnTo>
                </a:path>
                <a:path w="7685405" h="2793365">
                  <a:moveTo>
                    <a:pt x="2129631" y="2793111"/>
                  </a:moveTo>
                  <a:lnTo>
                    <a:pt x="2129631" y="2770729"/>
                  </a:lnTo>
                </a:path>
                <a:path w="7685405" h="2793365">
                  <a:moveTo>
                    <a:pt x="2561431" y="2793111"/>
                  </a:moveTo>
                  <a:lnTo>
                    <a:pt x="2561431" y="2770729"/>
                  </a:lnTo>
                </a:path>
                <a:path w="7685405" h="2793365">
                  <a:moveTo>
                    <a:pt x="2993231" y="2793111"/>
                  </a:moveTo>
                  <a:lnTo>
                    <a:pt x="2993231" y="2770729"/>
                  </a:lnTo>
                </a:path>
                <a:path w="7685405" h="2793365">
                  <a:moveTo>
                    <a:pt x="3412331" y="2793111"/>
                  </a:moveTo>
                  <a:lnTo>
                    <a:pt x="3412331" y="2770729"/>
                  </a:lnTo>
                </a:path>
                <a:path w="7685405" h="2793365">
                  <a:moveTo>
                    <a:pt x="3844132" y="2793111"/>
                  </a:moveTo>
                  <a:lnTo>
                    <a:pt x="3844132" y="2770729"/>
                  </a:lnTo>
                </a:path>
                <a:path w="7685405" h="2793365">
                  <a:moveTo>
                    <a:pt x="4263232" y="2793111"/>
                  </a:moveTo>
                  <a:lnTo>
                    <a:pt x="4263232" y="2770729"/>
                  </a:lnTo>
                </a:path>
                <a:path w="7685405" h="2793365">
                  <a:moveTo>
                    <a:pt x="4695032" y="2793111"/>
                  </a:moveTo>
                  <a:lnTo>
                    <a:pt x="4695032" y="2770729"/>
                  </a:lnTo>
                </a:path>
                <a:path w="7685405" h="2793365">
                  <a:moveTo>
                    <a:pt x="5126832" y="2793111"/>
                  </a:moveTo>
                  <a:lnTo>
                    <a:pt x="5126832" y="2770729"/>
                  </a:lnTo>
                </a:path>
                <a:path w="7685405" h="2793365">
                  <a:moveTo>
                    <a:pt x="5545933" y="2793111"/>
                  </a:moveTo>
                  <a:lnTo>
                    <a:pt x="5545933" y="2770729"/>
                  </a:lnTo>
                </a:path>
                <a:path w="7685405" h="2793365">
                  <a:moveTo>
                    <a:pt x="5977733" y="2793111"/>
                  </a:moveTo>
                  <a:lnTo>
                    <a:pt x="5977733" y="2770729"/>
                  </a:lnTo>
                </a:path>
                <a:path w="7685405" h="2793365">
                  <a:moveTo>
                    <a:pt x="6409533" y="2793111"/>
                  </a:moveTo>
                  <a:lnTo>
                    <a:pt x="6409533" y="2770729"/>
                  </a:lnTo>
                </a:path>
                <a:path w="7685405" h="2793365">
                  <a:moveTo>
                    <a:pt x="6828633" y="2793111"/>
                  </a:moveTo>
                  <a:lnTo>
                    <a:pt x="6828633" y="2770729"/>
                  </a:lnTo>
                </a:path>
                <a:path w="7685405" h="2793365">
                  <a:moveTo>
                    <a:pt x="7260434" y="2793111"/>
                  </a:moveTo>
                  <a:lnTo>
                    <a:pt x="7260434" y="2770729"/>
                  </a:lnTo>
                </a:path>
                <a:path w="7685405" h="2793365">
                  <a:moveTo>
                    <a:pt x="7684914" y="2793111"/>
                  </a:moveTo>
                  <a:lnTo>
                    <a:pt x="7684914" y="2770729"/>
                  </a:lnTo>
                </a:path>
                <a:path w="7685405" h="2793365">
                  <a:moveTo>
                    <a:pt x="0" y="2793111"/>
                  </a:moveTo>
                  <a:lnTo>
                    <a:pt x="0" y="2756832"/>
                  </a:lnTo>
                </a:path>
                <a:path w="7685405" h="2793365">
                  <a:moveTo>
                    <a:pt x="859626" y="2793111"/>
                  </a:moveTo>
                  <a:lnTo>
                    <a:pt x="859626" y="2756832"/>
                  </a:lnTo>
                </a:path>
                <a:path w="7685405" h="2793365">
                  <a:moveTo>
                    <a:pt x="1710530" y="2793111"/>
                  </a:moveTo>
                  <a:lnTo>
                    <a:pt x="1710530" y="2756832"/>
                  </a:lnTo>
                </a:path>
                <a:path w="7685405" h="2793365">
                  <a:moveTo>
                    <a:pt x="2561431" y="2793111"/>
                  </a:moveTo>
                  <a:lnTo>
                    <a:pt x="2561431" y="2756832"/>
                  </a:lnTo>
                </a:path>
                <a:path w="7685405" h="2793365">
                  <a:moveTo>
                    <a:pt x="3412331" y="2793111"/>
                  </a:moveTo>
                  <a:lnTo>
                    <a:pt x="3412331" y="2756832"/>
                  </a:lnTo>
                </a:path>
                <a:path w="7685405" h="2793365">
                  <a:moveTo>
                    <a:pt x="4263232" y="2793111"/>
                  </a:moveTo>
                  <a:lnTo>
                    <a:pt x="4263232" y="2756832"/>
                  </a:lnTo>
                </a:path>
                <a:path w="7685405" h="2793365">
                  <a:moveTo>
                    <a:pt x="5126832" y="2793111"/>
                  </a:moveTo>
                  <a:lnTo>
                    <a:pt x="5126832" y="2756832"/>
                  </a:lnTo>
                </a:path>
                <a:path w="7685405" h="2793365">
                  <a:moveTo>
                    <a:pt x="5977733" y="2793111"/>
                  </a:moveTo>
                  <a:lnTo>
                    <a:pt x="5977733" y="2756832"/>
                  </a:lnTo>
                </a:path>
                <a:path w="7685405" h="2793365">
                  <a:moveTo>
                    <a:pt x="6828633" y="2793111"/>
                  </a:moveTo>
                  <a:lnTo>
                    <a:pt x="6828633" y="2756832"/>
                  </a:lnTo>
                </a:path>
                <a:path w="7685405" h="2793365">
                  <a:moveTo>
                    <a:pt x="7684914" y="2793111"/>
                  </a:moveTo>
                  <a:lnTo>
                    <a:pt x="7684914" y="2756832"/>
                  </a:lnTo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5173" y="2790507"/>
              <a:ext cx="7685405" cy="2341245"/>
            </a:xfrm>
            <a:custGeom>
              <a:avLst/>
              <a:gdLst/>
              <a:ahLst/>
              <a:cxnLst/>
              <a:rect l="l" t="t" r="r" b="b"/>
              <a:pathLst>
                <a:path w="7685405" h="2341245">
                  <a:moveTo>
                    <a:pt x="0" y="2060901"/>
                  </a:moveTo>
                  <a:lnTo>
                    <a:pt x="84926" y="2060901"/>
                  </a:lnTo>
                  <a:lnTo>
                    <a:pt x="173826" y="2060901"/>
                  </a:lnTo>
                  <a:lnTo>
                    <a:pt x="250026" y="2187901"/>
                  </a:lnTo>
                  <a:lnTo>
                    <a:pt x="338926" y="1933901"/>
                  </a:lnTo>
                  <a:lnTo>
                    <a:pt x="427826" y="1464000"/>
                  </a:lnTo>
                  <a:lnTo>
                    <a:pt x="516726" y="1210000"/>
                  </a:lnTo>
                  <a:lnTo>
                    <a:pt x="592926" y="1197300"/>
                  </a:lnTo>
                  <a:lnTo>
                    <a:pt x="681826" y="994096"/>
                  </a:lnTo>
                  <a:lnTo>
                    <a:pt x="770726" y="1413200"/>
                  </a:lnTo>
                  <a:lnTo>
                    <a:pt x="859626" y="1210000"/>
                  </a:lnTo>
                  <a:lnTo>
                    <a:pt x="935826" y="1006800"/>
                  </a:lnTo>
                  <a:lnTo>
                    <a:pt x="1024730" y="1311600"/>
                  </a:lnTo>
                  <a:lnTo>
                    <a:pt x="1113630" y="1870401"/>
                  </a:lnTo>
                  <a:lnTo>
                    <a:pt x="1189830" y="2175201"/>
                  </a:lnTo>
                  <a:lnTo>
                    <a:pt x="1278730" y="2035501"/>
                  </a:lnTo>
                  <a:lnTo>
                    <a:pt x="1367630" y="1895801"/>
                  </a:lnTo>
                  <a:lnTo>
                    <a:pt x="1456530" y="2340301"/>
                  </a:lnTo>
                  <a:lnTo>
                    <a:pt x="1532730" y="0"/>
                  </a:lnTo>
                  <a:lnTo>
                    <a:pt x="1621630" y="66996"/>
                  </a:lnTo>
                  <a:lnTo>
                    <a:pt x="1710530" y="1032200"/>
                  </a:lnTo>
                  <a:lnTo>
                    <a:pt x="1799431" y="1730700"/>
                  </a:lnTo>
                  <a:lnTo>
                    <a:pt x="1875631" y="2137101"/>
                  </a:lnTo>
                  <a:lnTo>
                    <a:pt x="1964531" y="2327601"/>
                  </a:lnTo>
                  <a:lnTo>
                    <a:pt x="2053431" y="2276801"/>
                  </a:lnTo>
                  <a:lnTo>
                    <a:pt x="2129631" y="2213301"/>
                  </a:lnTo>
                  <a:lnTo>
                    <a:pt x="2218531" y="2200601"/>
                  </a:lnTo>
                  <a:lnTo>
                    <a:pt x="2307431" y="1273500"/>
                  </a:lnTo>
                  <a:lnTo>
                    <a:pt x="2396331" y="1591000"/>
                  </a:lnTo>
                  <a:lnTo>
                    <a:pt x="2472531" y="1591000"/>
                  </a:lnTo>
                  <a:lnTo>
                    <a:pt x="2561431" y="803596"/>
                  </a:lnTo>
                  <a:lnTo>
                    <a:pt x="2650331" y="867096"/>
                  </a:lnTo>
                  <a:lnTo>
                    <a:pt x="2726531" y="1032200"/>
                  </a:lnTo>
                  <a:lnTo>
                    <a:pt x="2815431" y="1248100"/>
                  </a:lnTo>
                  <a:lnTo>
                    <a:pt x="2904331" y="1768801"/>
                  </a:lnTo>
                  <a:lnTo>
                    <a:pt x="2993231" y="2213301"/>
                  </a:lnTo>
                  <a:lnTo>
                    <a:pt x="3069431" y="2251401"/>
                  </a:lnTo>
                  <a:lnTo>
                    <a:pt x="3158331" y="2213301"/>
                  </a:lnTo>
                  <a:lnTo>
                    <a:pt x="3247231" y="1705300"/>
                  </a:lnTo>
                  <a:lnTo>
                    <a:pt x="3336131" y="1552900"/>
                  </a:lnTo>
                  <a:lnTo>
                    <a:pt x="3412331" y="270196"/>
                  </a:lnTo>
                  <a:lnTo>
                    <a:pt x="3501231" y="270196"/>
                  </a:lnTo>
                  <a:lnTo>
                    <a:pt x="3590132" y="752796"/>
                  </a:lnTo>
                  <a:lnTo>
                    <a:pt x="3666332" y="1654500"/>
                  </a:lnTo>
                  <a:lnTo>
                    <a:pt x="3755232" y="2137101"/>
                  </a:lnTo>
                  <a:lnTo>
                    <a:pt x="3844132" y="1997401"/>
                  </a:lnTo>
                  <a:lnTo>
                    <a:pt x="3933032" y="1718000"/>
                  </a:lnTo>
                  <a:lnTo>
                    <a:pt x="4009232" y="1552900"/>
                  </a:lnTo>
                  <a:lnTo>
                    <a:pt x="4098132" y="1540200"/>
                  </a:lnTo>
                  <a:lnTo>
                    <a:pt x="4187032" y="1273500"/>
                  </a:lnTo>
                  <a:lnTo>
                    <a:pt x="4263232" y="1032200"/>
                  </a:lnTo>
                  <a:lnTo>
                    <a:pt x="4352132" y="1489400"/>
                  </a:lnTo>
                  <a:lnTo>
                    <a:pt x="4441032" y="2111701"/>
                  </a:lnTo>
                  <a:lnTo>
                    <a:pt x="4529932" y="2276801"/>
                  </a:lnTo>
                  <a:lnTo>
                    <a:pt x="4606132" y="2327601"/>
                  </a:lnTo>
                  <a:lnTo>
                    <a:pt x="4695032" y="2175201"/>
                  </a:lnTo>
                  <a:lnTo>
                    <a:pt x="4783932" y="2289501"/>
                  </a:lnTo>
                  <a:lnTo>
                    <a:pt x="4872832" y="2289501"/>
                  </a:lnTo>
                  <a:lnTo>
                    <a:pt x="4949032" y="1794201"/>
                  </a:lnTo>
                  <a:lnTo>
                    <a:pt x="5037932" y="1286200"/>
                  </a:lnTo>
                  <a:lnTo>
                    <a:pt x="5126832" y="1476700"/>
                  </a:lnTo>
                  <a:lnTo>
                    <a:pt x="5203032" y="1921201"/>
                  </a:lnTo>
                  <a:lnTo>
                    <a:pt x="5291933" y="2010101"/>
                  </a:lnTo>
                  <a:lnTo>
                    <a:pt x="5380833" y="2035501"/>
                  </a:lnTo>
                  <a:lnTo>
                    <a:pt x="5469733" y="1959301"/>
                  </a:lnTo>
                  <a:lnTo>
                    <a:pt x="5545933" y="1540200"/>
                  </a:lnTo>
                  <a:lnTo>
                    <a:pt x="5634833" y="1311600"/>
                  </a:lnTo>
                  <a:lnTo>
                    <a:pt x="5723733" y="1197300"/>
                  </a:lnTo>
                  <a:lnTo>
                    <a:pt x="5812633" y="1464000"/>
                  </a:lnTo>
                  <a:lnTo>
                    <a:pt x="5888833" y="1730700"/>
                  </a:lnTo>
                  <a:lnTo>
                    <a:pt x="5977733" y="1984701"/>
                  </a:lnTo>
                  <a:lnTo>
                    <a:pt x="6066633" y="2175201"/>
                  </a:lnTo>
                  <a:lnTo>
                    <a:pt x="6142833" y="2289501"/>
                  </a:lnTo>
                  <a:lnTo>
                    <a:pt x="6231733" y="2302201"/>
                  </a:lnTo>
                  <a:lnTo>
                    <a:pt x="6320633" y="2200601"/>
                  </a:lnTo>
                  <a:lnTo>
                    <a:pt x="6409533" y="1489400"/>
                  </a:lnTo>
                  <a:lnTo>
                    <a:pt x="6485733" y="1286200"/>
                  </a:lnTo>
                  <a:lnTo>
                    <a:pt x="6574633" y="1159200"/>
                  </a:lnTo>
                  <a:lnTo>
                    <a:pt x="6663533" y="1121100"/>
                  </a:lnTo>
                  <a:lnTo>
                    <a:pt x="6739733" y="1235400"/>
                  </a:lnTo>
                  <a:lnTo>
                    <a:pt x="6828633" y="1794201"/>
                  </a:lnTo>
                  <a:lnTo>
                    <a:pt x="6917533" y="2302201"/>
                  </a:lnTo>
                  <a:lnTo>
                    <a:pt x="7006433" y="2327601"/>
                  </a:lnTo>
                  <a:lnTo>
                    <a:pt x="7082634" y="2340781"/>
                  </a:lnTo>
                  <a:lnTo>
                    <a:pt x="7171534" y="2327601"/>
                  </a:lnTo>
                  <a:lnTo>
                    <a:pt x="7260434" y="2302201"/>
                  </a:lnTo>
                  <a:lnTo>
                    <a:pt x="7349334" y="2060901"/>
                  </a:lnTo>
                  <a:lnTo>
                    <a:pt x="7425534" y="1095700"/>
                  </a:lnTo>
                  <a:lnTo>
                    <a:pt x="7514434" y="981396"/>
                  </a:lnTo>
                  <a:lnTo>
                    <a:pt x="7603334" y="1095700"/>
                  </a:lnTo>
                  <a:lnTo>
                    <a:pt x="7684914" y="2124401"/>
                  </a:lnTo>
                </a:path>
              </a:pathLst>
            </a:custGeom>
            <a:ln w="38100">
              <a:solidFill>
                <a:srgbClr val="B3A3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173" y="3927919"/>
              <a:ext cx="7685405" cy="1182370"/>
            </a:xfrm>
            <a:custGeom>
              <a:avLst/>
              <a:gdLst/>
              <a:ahLst/>
              <a:cxnLst/>
              <a:rect l="l" t="t" r="r" b="b"/>
              <a:pathLst>
                <a:path w="7685405" h="1182370">
                  <a:moveTo>
                    <a:pt x="0" y="758379"/>
                  </a:moveTo>
                  <a:lnTo>
                    <a:pt x="84926" y="529779"/>
                  </a:lnTo>
                  <a:lnTo>
                    <a:pt x="173826" y="466279"/>
                  </a:lnTo>
                  <a:lnTo>
                    <a:pt x="250026" y="618679"/>
                  </a:lnTo>
                  <a:lnTo>
                    <a:pt x="338926" y="898079"/>
                  </a:lnTo>
                  <a:lnTo>
                    <a:pt x="427826" y="1101280"/>
                  </a:lnTo>
                  <a:lnTo>
                    <a:pt x="516726" y="1139380"/>
                  </a:lnTo>
                  <a:lnTo>
                    <a:pt x="592926" y="1152080"/>
                  </a:lnTo>
                  <a:lnTo>
                    <a:pt x="681826" y="1075880"/>
                  </a:lnTo>
                  <a:lnTo>
                    <a:pt x="770726" y="923479"/>
                  </a:lnTo>
                  <a:lnTo>
                    <a:pt x="859626" y="720279"/>
                  </a:lnTo>
                  <a:lnTo>
                    <a:pt x="935826" y="694879"/>
                  </a:lnTo>
                  <a:lnTo>
                    <a:pt x="1024730" y="771079"/>
                  </a:lnTo>
                  <a:lnTo>
                    <a:pt x="1113630" y="898079"/>
                  </a:lnTo>
                  <a:lnTo>
                    <a:pt x="1189830" y="1025080"/>
                  </a:lnTo>
                  <a:lnTo>
                    <a:pt x="1278730" y="1113980"/>
                  </a:lnTo>
                  <a:lnTo>
                    <a:pt x="1367630" y="1164780"/>
                  </a:lnTo>
                  <a:lnTo>
                    <a:pt x="1456530" y="1164780"/>
                  </a:lnTo>
                  <a:lnTo>
                    <a:pt x="1532730" y="1012380"/>
                  </a:lnTo>
                  <a:lnTo>
                    <a:pt x="1621630" y="644079"/>
                  </a:lnTo>
                  <a:lnTo>
                    <a:pt x="1710530" y="288479"/>
                  </a:lnTo>
                  <a:lnTo>
                    <a:pt x="1799431" y="136079"/>
                  </a:lnTo>
                  <a:lnTo>
                    <a:pt x="1875631" y="97979"/>
                  </a:lnTo>
                  <a:lnTo>
                    <a:pt x="1964531" y="567879"/>
                  </a:lnTo>
                  <a:lnTo>
                    <a:pt x="2053431" y="974279"/>
                  </a:lnTo>
                  <a:lnTo>
                    <a:pt x="2129631" y="1075880"/>
                  </a:lnTo>
                  <a:lnTo>
                    <a:pt x="2218531" y="1139380"/>
                  </a:lnTo>
                  <a:lnTo>
                    <a:pt x="2307431" y="1152080"/>
                  </a:lnTo>
                  <a:lnTo>
                    <a:pt x="2396331" y="936179"/>
                  </a:lnTo>
                  <a:lnTo>
                    <a:pt x="2472531" y="745679"/>
                  </a:lnTo>
                  <a:lnTo>
                    <a:pt x="2561431" y="745679"/>
                  </a:lnTo>
                  <a:lnTo>
                    <a:pt x="2650331" y="517079"/>
                  </a:lnTo>
                  <a:lnTo>
                    <a:pt x="2726531" y="517079"/>
                  </a:lnTo>
                  <a:lnTo>
                    <a:pt x="2815431" y="542479"/>
                  </a:lnTo>
                  <a:lnTo>
                    <a:pt x="2904331" y="669479"/>
                  </a:lnTo>
                  <a:lnTo>
                    <a:pt x="2993231" y="1050480"/>
                  </a:lnTo>
                  <a:lnTo>
                    <a:pt x="3069431" y="1037780"/>
                  </a:lnTo>
                  <a:lnTo>
                    <a:pt x="3158331" y="948879"/>
                  </a:lnTo>
                  <a:lnTo>
                    <a:pt x="3247231" y="682179"/>
                  </a:lnTo>
                  <a:lnTo>
                    <a:pt x="3336131" y="555179"/>
                  </a:lnTo>
                  <a:lnTo>
                    <a:pt x="3412331" y="212279"/>
                  </a:lnTo>
                  <a:lnTo>
                    <a:pt x="3501231" y="0"/>
                  </a:lnTo>
                  <a:lnTo>
                    <a:pt x="3590132" y="428179"/>
                  </a:lnTo>
                  <a:lnTo>
                    <a:pt x="3666332" y="720279"/>
                  </a:lnTo>
                  <a:lnTo>
                    <a:pt x="3755232" y="885379"/>
                  </a:lnTo>
                  <a:lnTo>
                    <a:pt x="3844132" y="974279"/>
                  </a:lnTo>
                  <a:lnTo>
                    <a:pt x="3933032" y="1012380"/>
                  </a:lnTo>
                  <a:lnTo>
                    <a:pt x="4009232" y="910779"/>
                  </a:lnTo>
                  <a:lnTo>
                    <a:pt x="4098132" y="720279"/>
                  </a:lnTo>
                  <a:lnTo>
                    <a:pt x="4187032" y="517079"/>
                  </a:lnTo>
                  <a:lnTo>
                    <a:pt x="4263232" y="428179"/>
                  </a:lnTo>
                  <a:lnTo>
                    <a:pt x="4352132" y="517079"/>
                  </a:lnTo>
                  <a:lnTo>
                    <a:pt x="4441032" y="707579"/>
                  </a:lnTo>
                  <a:lnTo>
                    <a:pt x="4529932" y="948879"/>
                  </a:lnTo>
                  <a:lnTo>
                    <a:pt x="4606132" y="1088580"/>
                  </a:lnTo>
                  <a:lnTo>
                    <a:pt x="4695032" y="1126680"/>
                  </a:lnTo>
                  <a:lnTo>
                    <a:pt x="4783932" y="1088580"/>
                  </a:lnTo>
                  <a:lnTo>
                    <a:pt x="4872832" y="999679"/>
                  </a:lnTo>
                  <a:lnTo>
                    <a:pt x="4949032" y="745679"/>
                  </a:lnTo>
                  <a:lnTo>
                    <a:pt x="5037932" y="288479"/>
                  </a:lnTo>
                  <a:lnTo>
                    <a:pt x="5126832" y="250379"/>
                  </a:lnTo>
                  <a:lnTo>
                    <a:pt x="5203032" y="377379"/>
                  </a:lnTo>
                  <a:lnTo>
                    <a:pt x="5291933" y="1139380"/>
                  </a:lnTo>
                  <a:lnTo>
                    <a:pt x="5380833" y="1177480"/>
                  </a:lnTo>
                  <a:lnTo>
                    <a:pt x="5469733" y="1152080"/>
                  </a:lnTo>
                  <a:lnTo>
                    <a:pt x="5545933" y="1050480"/>
                  </a:lnTo>
                  <a:lnTo>
                    <a:pt x="5634833" y="910779"/>
                  </a:lnTo>
                  <a:lnTo>
                    <a:pt x="5723733" y="720279"/>
                  </a:lnTo>
                  <a:lnTo>
                    <a:pt x="5812633" y="618679"/>
                  </a:lnTo>
                  <a:lnTo>
                    <a:pt x="5888833" y="555179"/>
                  </a:lnTo>
                  <a:lnTo>
                    <a:pt x="5977733" y="593279"/>
                  </a:lnTo>
                  <a:lnTo>
                    <a:pt x="6066633" y="758379"/>
                  </a:lnTo>
                  <a:lnTo>
                    <a:pt x="6142833" y="961579"/>
                  </a:lnTo>
                  <a:lnTo>
                    <a:pt x="6231733" y="1126680"/>
                  </a:lnTo>
                  <a:lnTo>
                    <a:pt x="6320633" y="1181800"/>
                  </a:lnTo>
                  <a:lnTo>
                    <a:pt x="6409533" y="1177480"/>
                  </a:lnTo>
                  <a:lnTo>
                    <a:pt x="6485733" y="1075880"/>
                  </a:lnTo>
                  <a:lnTo>
                    <a:pt x="6574633" y="910779"/>
                  </a:lnTo>
                  <a:lnTo>
                    <a:pt x="6663533" y="732979"/>
                  </a:lnTo>
                  <a:lnTo>
                    <a:pt x="6739733" y="567879"/>
                  </a:lnTo>
                  <a:lnTo>
                    <a:pt x="6828633" y="466279"/>
                  </a:lnTo>
                  <a:lnTo>
                    <a:pt x="6917533" y="390079"/>
                  </a:lnTo>
                  <a:lnTo>
                    <a:pt x="7006433" y="415479"/>
                  </a:lnTo>
                  <a:lnTo>
                    <a:pt x="7082634" y="644079"/>
                  </a:lnTo>
                  <a:lnTo>
                    <a:pt x="7171534" y="936179"/>
                  </a:lnTo>
                  <a:lnTo>
                    <a:pt x="7260434" y="1126680"/>
                  </a:lnTo>
                  <a:lnTo>
                    <a:pt x="7349334" y="1101280"/>
                  </a:lnTo>
                  <a:lnTo>
                    <a:pt x="7425534" y="986979"/>
                  </a:lnTo>
                  <a:lnTo>
                    <a:pt x="7514434" y="847279"/>
                  </a:lnTo>
                  <a:lnTo>
                    <a:pt x="7603334" y="771079"/>
                  </a:lnTo>
                  <a:lnTo>
                    <a:pt x="7684914" y="682179"/>
                  </a:lnTo>
                </a:path>
              </a:pathLst>
            </a:custGeom>
            <a:ln w="38100">
              <a:solidFill>
                <a:srgbClr val="AFC5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0616" y="4134104"/>
            <a:ext cx="153035" cy="109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60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40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616" y="3826255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80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2704" y="2271776"/>
            <a:ext cx="19812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180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160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140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120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900" spc="-25" dirty="0">
                <a:solidFill>
                  <a:srgbClr val="595959"/>
                </a:solidFill>
                <a:latin typeface="Calibri"/>
                <a:cs typeface="Calibri"/>
              </a:rPr>
              <a:t>100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649" y="5219191"/>
            <a:ext cx="267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1845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0535" y="5219191"/>
            <a:ext cx="11207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6140" algn="l"/>
              </a:tabLst>
            </a:pP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1855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1865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48279" y="5219191"/>
            <a:ext cx="53905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6140" algn="l"/>
                <a:tab pos="1720214" algn="l"/>
                <a:tab pos="2573655" algn="l"/>
                <a:tab pos="3427729" algn="l"/>
                <a:tab pos="4281805" algn="l"/>
                <a:tab pos="5135880" algn="l"/>
              </a:tabLst>
            </a:pP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1875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1885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1895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1905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1915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1925</a:t>
            </a:r>
            <a:r>
              <a:rPr sz="900" dirty="0">
                <a:solidFill>
                  <a:srgbClr val="595959"/>
                </a:solidFill>
                <a:latin typeface="Calibri"/>
                <a:cs typeface="Calibri"/>
              </a:rPr>
              <a:t>	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1935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680" y="3154937"/>
            <a:ext cx="180975" cy="1216660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000" dirty="0">
                <a:solidFill>
                  <a:srgbClr val="595959"/>
                </a:solidFill>
                <a:latin typeface="Calibri"/>
                <a:cs typeface="Calibri"/>
              </a:rPr>
              <a:t>Number</a:t>
            </a:r>
            <a:r>
              <a:rPr sz="1000" spc="-2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595959"/>
                </a:solidFill>
                <a:latin typeface="Calibri"/>
                <a:cs typeface="Calibri"/>
              </a:rPr>
              <a:t>(in</a:t>
            </a:r>
            <a:r>
              <a:rPr sz="1000" spc="-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Calibri"/>
                <a:cs typeface="Calibri"/>
              </a:rPr>
              <a:t>thousands)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80210" y="5352711"/>
            <a:ext cx="8966835" cy="6889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962275">
              <a:lnSpc>
                <a:spcPct val="100000"/>
              </a:lnSpc>
              <a:spcBef>
                <a:spcPts val="434"/>
              </a:spcBef>
            </a:pPr>
            <a:r>
              <a:rPr sz="1000" spc="-20" dirty="0">
                <a:solidFill>
                  <a:srgbClr val="595959"/>
                </a:solidFill>
                <a:latin typeface="Calibri"/>
                <a:cs typeface="Calibri"/>
              </a:rPr>
              <a:t>Year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b="1" spc="-10" dirty="0">
                <a:solidFill>
                  <a:srgbClr val="B3A369"/>
                </a:solidFill>
                <a:latin typeface="Calibri"/>
                <a:cs typeface="Calibri"/>
              </a:rPr>
              <a:t>Phase-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shift</a:t>
            </a:r>
            <a:r>
              <a:rPr sz="2400" b="1" spc="-5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between</a:t>
            </a:r>
            <a:r>
              <a:rPr sz="2400" b="1" spc="-4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predator</a:t>
            </a:r>
            <a:r>
              <a:rPr sz="2400" b="1" spc="-5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and</a:t>
            </a:r>
            <a:r>
              <a:rPr sz="2400" b="1" spc="-4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prey:</a:t>
            </a:r>
            <a:r>
              <a:rPr sz="2400" b="1" spc="-4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predator</a:t>
            </a:r>
            <a:r>
              <a:rPr sz="2400" b="1" spc="-4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still</a:t>
            </a:r>
            <a:r>
              <a:rPr sz="2400" b="1" spc="-5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peaks</a:t>
            </a:r>
            <a:r>
              <a:rPr sz="2400" b="1" spc="-3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B3A369"/>
                </a:solidFill>
                <a:latin typeface="Calibri"/>
                <a:cs typeface="Calibri"/>
              </a:rPr>
              <a:t>after</a:t>
            </a:r>
            <a:r>
              <a:rPr sz="2400" b="1" spc="-45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B3A369"/>
                </a:solidFill>
                <a:latin typeface="Calibri"/>
                <a:cs typeface="Calibri"/>
              </a:rPr>
              <a:t>prey!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1198" y="1964436"/>
            <a:ext cx="1116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95959"/>
                </a:solidFill>
                <a:latin typeface="Calibri"/>
                <a:cs typeface="Calibri"/>
              </a:rPr>
              <a:t>Hare-</a:t>
            </a:r>
            <a:r>
              <a:rPr sz="1400" dirty="0">
                <a:solidFill>
                  <a:srgbClr val="595959"/>
                </a:solidFill>
                <a:latin typeface="Calibri"/>
                <a:cs typeface="Calibri"/>
              </a:rPr>
              <a:t>Lynx</a:t>
            </a:r>
            <a:r>
              <a:rPr sz="1400" spc="-65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595959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14663" y="3867619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1"/>
                </a:lnTo>
              </a:path>
            </a:pathLst>
          </a:custGeom>
          <a:ln w="38100">
            <a:solidFill>
              <a:srgbClr val="B3A3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71521" y="3698239"/>
            <a:ext cx="247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5600"/>
              </a:lnSpc>
              <a:spcBef>
                <a:spcPts val="100"/>
              </a:spcBef>
            </a:pP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Hare</a:t>
            </a:r>
            <a:r>
              <a:rPr sz="900" spc="5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595959"/>
                </a:solidFill>
                <a:latin typeface="Calibri"/>
                <a:cs typeface="Calibri"/>
              </a:rPr>
              <a:t>Lynx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14663" y="4081932"/>
            <a:ext cx="243840" cy="0"/>
          </a:xfrm>
          <a:custGeom>
            <a:avLst/>
            <a:gdLst/>
            <a:ahLst/>
            <a:cxnLst/>
            <a:rect l="l" t="t" r="r" b="b"/>
            <a:pathLst>
              <a:path w="243840">
                <a:moveTo>
                  <a:pt x="0" y="0"/>
                </a:moveTo>
                <a:lnTo>
                  <a:pt x="243840" y="1"/>
                </a:lnTo>
              </a:path>
            </a:pathLst>
          </a:custGeom>
          <a:ln w="38100">
            <a:solidFill>
              <a:srgbClr val="AFC5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8590165" y="1782165"/>
            <a:ext cx="2178685" cy="1444625"/>
            <a:chOff x="8590165" y="1782165"/>
            <a:chExt cx="2178685" cy="144462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9690" y="1791690"/>
              <a:ext cx="2159622" cy="142534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594928" y="1786928"/>
              <a:ext cx="2169160" cy="1435100"/>
            </a:xfrm>
            <a:custGeom>
              <a:avLst/>
              <a:gdLst/>
              <a:ahLst/>
              <a:cxnLst/>
              <a:rect l="l" t="t" r="r" b="b"/>
              <a:pathLst>
                <a:path w="2169159" h="1435100">
                  <a:moveTo>
                    <a:pt x="0" y="0"/>
                  </a:moveTo>
                  <a:lnTo>
                    <a:pt x="2169143" y="0"/>
                  </a:lnTo>
                  <a:lnTo>
                    <a:pt x="2169143" y="1434873"/>
                  </a:lnTo>
                  <a:lnTo>
                    <a:pt x="0" y="14348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Microbe-</a:t>
            </a:r>
            <a:r>
              <a:rPr dirty="0"/>
              <a:t>Virus</a:t>
            </a:r>
            <a:r>
              <a:rPr spc="-60" dirty="0"/>
              <a:t> </a:t>
            </a:r>
            <a:r>
              <a:rPr dirty="0"/>
              <a:t>population</a:t>
            </a:r>
            <a:r>
              <a:rPr spc="-45" dirty="0"/>
              <a:t> </a:t>
            </a:r>
            <a:r>
              <a:rPr spc="-10" dirty="0"/>
              <a:t>dynamics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93607" y="1234946"/>
            <a:ext cx="74041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Do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we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observed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similar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dynamics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experiments?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389" y="2094328"/>
            <a:ext cx="3963706" cy="38123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81213" y="5936996"/>
            <a:ext cx="2230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Bohannan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and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Lenski,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Ecology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1997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9056" y="2896107"/>
            <a:ext cx="7012305" cy="13423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ctr">
              <a:lnSpc>
                <a:spcPts val="3000"/>
              </a:lnSpc>
              <a:spcBef>
                <a:spcPts val="500"/>
              </a:spcBef>
            </a:pPr>
            <a:r>
              <a:rPr sz="2800" b="1" spc="-10" dirty="0">
                <a:latin typeface="Calibri"/>
                <a:cs typeface="Calibri"/>
              </a:rPr>
              <a:t>Lotka-Volterra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like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dynamics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between</a:t>
            </a:r>
            <a:r>
              <a:rPr sz="2800" b="1" spc="-5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T4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phage </a:t>
            </a:r>
            <a:r>
              <a:rPr sz="2800" b="1" dirty="0">
                <a:latin typeface="Calibri"/>
                <a:cs typeface="Calibri"/>
              </a:rPr>
              <a:t>and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E.</a:t>
            </a:r>
            <a:r>
              <a:rPr sz="2800" b="1" i="1" spc="10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coli</a:t>
            </a:r>
            <a:r>
              <a:rPr sz="2800" b="1" i="1" spc="5" dirty="0">
                <a:latin typeface="Calibri"/>
                <a:cs typeface="Calibri"/>
              </a:rPr>
              <a:t> </a:t>
            </a:r>
            <a:r>
              <a:rPr sz="2800" b="1" i="1" dirty="0">
                <a:latin typeface="Calibri"/>
                <a:cs typeface="Calibri"/>
              </a:rPr>
              <a:t>B</a:t>
            </a:r>
            <a:r>
              <a:rPr sz="2800" b="1" i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with </a:t>
            </a:r>
            <a:r>
              <a:rPr sz="2800" b="1" spc="-25" dirty="0">
                <a:solidFill>
                  <a:srgbClr val="B3A369"/>
                </a:solidFill>
                <a:latin typeface="Calibri"/>
                <a:cs typeface="Calibri"/>
              </a:rPr>
              <a:t>counter-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clockwise</a:t>
            </a:r>
            <a:r>
              <a:rPr sz="2800" b="1" spc="10" dirty="0">
                <a:solidFill>
                  <a:srgbClr val="B3A36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3A369"/>
                </a:solidFill>
                <a:latin typeface="Calibri"/>
                <a:cs typeface="Calibri"/>
              </a:rPr>
              <a:t>cycles</a:t>
            </a:r>
            <a:r>
              <a:rPr sz="2800" b="1" spc="-10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76835" algn="ctr">
              <a:lnSpc>
                <a:spcPct val="100000"/>
              </a:lnSpc>
              <a:spcBef>
                <a:spcPts val="605"/>
              </a:spcBef>
            </a:pPr>
            <a:r>
              <a:rPr sz="2800" b="1" dirty="0">
                <a:latin typeface="Calibri"/>
                <a:cs typeface="Calibri"/>
              </a:rPr>
              <a:t>Virus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still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peaking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after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Host!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9404" y="4896840"/>
            <a:ext cx="5915025" cy="1239520"/>
          </a:xfrm>
          <a:prstGeom prst="rect">
            <a:avLst/>
          </a:prstGeom>
          <a:solidFill>
            <a:srgbClr val="D3DBE0"/>
          </a:solidFill>
          <a:ln w="952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559435" marR="551815" algn="ctr">
              <a:lnSpc>
                <a:spcPts val="3000"/>
              </a:lnSpc>
              <a:spcBef>
                <a:spcPts val="250"/>
              </a:spcBef>
            </a:pPr>
            <a:r>
              <a:rPr sz="2800" b="1" spc="-20" dirty="0">
                <a:solidFill>
                  <a:srgbClr val="B3A369"/>
                </a:solidFill>
                <a:latin typeface="Calibri"/>
                <a:cs typeface="Calibri"/>
              </a:rPr>
              <a:t>Counter-</a:t>
            </a:r>
            <a:r>
              <a:rPr sz="2800" b="1" dirty="0">
                <a:solidFill>
                  <a:srgbClr val="B3A369"/>
                </a:solidFill>
                <a:latin typeface="Calibri"/>
                <a:cs typeface="Calibri"/>
              </a:rPr>
              <a:t>clockwise </a:t>
            </a:r>
            <a:r>
              <a:rPr sz="2800" b="1" dirty="0">
                <a:latin typeface="Calibri"/>
                <a:cs typeface="Calibri"/>
              </a:rPr>
              <a:t>dynamics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is</a:t>
            </a:r>
            <a:r>
              <a:rPr sz="2800" b="1" spc="10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a </a:t>
            </a:r>
            <a:r>
              <a:rPr sz="2800" b="1" dirty="0">
                <a:latin typeface="Calibri"/>
                <a:cs typeface="Calibri"/>
              </a:rPr>
              <a:t>signature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many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predator-</a:t>
            </a:r>
            <a:r>
              <a:rPr sz="2800" b="1" spc="-20" dirty="0">
                <a:latin typeface="Calibri"/>
                <a:cs typeface="Calibri"/>
              </a:rPr>
              <a:t>prey </a:t>
            </a:r>
            <a:r>
              <a:rPr sz="2800" b="1" dirty="0">
                <a:latin typeface="Calibri"/>
                <a:cs typeface="Calibri"/>
              </a:rPr>
              <a:t>systems,</a:t>
            </a:r>
            <a:r>
              <a:rPr sz="2800" b="1" spc="-8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but</a:t>
            </a:r>
            <a:r>
              <a:rPr sz="2800" b="1" spc="-75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6E00-1D3B-482D-A5F8-605D4EEC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general notes: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0572E-9190-4011-B286-0DF2D9F46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95400"/>
            <a:ext cx="11353800" cy="2154436"/>
          </a:xfrm>
        </p:spPr>
        <p:txBody>
          <a:bodyPr/>
          <a:lstStyle/>
          <a:p>
            <a:r>
              <a:rPr lang="en-US" dirty="0"/>
              <a:t>-Dynamics of LV model for two species are not too robust</a:t>
            </a:r>
          </a:p>
          <a:p>
            <a:r>
              <a:rPr lang="en-US" dirty="0"/>
              <a:t>-Noise is stochasticity can help with robustness</a:t>
            </a:r>
          </a:p>
          <a:p>
            <a:r>
              <a:rPr lang="en-US" dirty="0"/>
              <a:t>-More interesting dynamics possible for more species and for discreet-time dynamics (yearly reproduction cycles)</a:t>
            </a:r>
          </a:p>
          <a:p>
            <a:endParaRPr lang="en-US" dirty="0"/>
          </a:p>
        </p:txBody>
      </p:sp>
      <p:pic>
        <p:nvPicPr>
          <p:cNvPr id="2050" name="Picture 2" descr="Fig. 17.6">
            <a:extLst>
              <a:ext uri="{FF2B5EF4-FFF2-40B4-BE49-F238E27FC236}">
                <a16:creationId xmlns:a16="http://schemas.microsoft.com/office/drawing/2014/main" id="{B8B6EEA6-6E87-482F-8EC4-179B241F0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02" y="3200400"/>
            <a:ext cx="458749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7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951" y="2768752"/>
            <a:ext cx="11288395" cy="3187700"/>
          </a:xfrm>
          <a:custGeom>
            <a:avLst/>
            <a:gdLst/>
            <a:ahLst/>
            <a:cxnLst/>
            <a:rect l="l" t="t" r="r" b="b"/>
            <a:pathLst>
              <a:path w="11288395" h="3187700">
                <a:moveTo>
                  <a:pt x="1315872" y="881888"/>
                </a:moveTo>
                <a:lnTo>
                  <a:pt x="185572" y="881888"/>
                </a:lnTo>
                <a:lnTo>
                  <a:pt x="185572" y="907288"/>
                </a:lnTo>
                <a:lnTo>
                  <a:pt x="1315872" y="907288"/>
                </a:lnTo>
                <a:lnTo>
                  <a:pt x="1315872" y="881888"/>
                </a:lnTo>
                <a:close/>
              </a:path>
              <a:path w="11288395" h="3187700">
                <a:moveTo>
                  <a:pt x="11288319" y="0"/>
                </a:moveTo>
                <a:lnTo>
                  <a:pt x="11096739" y="0"/>
                </a:lnTo>
                <a:lnTo>
                  <a:pt x="11124527" y="51663"/>
                </a:lnTo>
                <a:lnTo>
                  <a:pt x="11010075" y="114300"/>
                </a:lnTo>
                <a:lnTo>
                  <a:pt x="11010303" y="114300"/>
                </a:lnTo>
                <a:lnTo>
                  <a:pt x="10874845" y="177800"/>
                </a:lnTo>
                <a:lnTo>
                  <a:pt x="10875023" y="177800"/>
                </a:lnTo>
                <a:lnTo>
                  <a:pt x="10737596" y="254000"/>
                </a:lnTo>
                <a:lnTo>
                  <a:pt x="10737787" y="254000"/>
                </a:lnTo>
                <a:lnTo>
                  <a:pt x="10598468" y="330200"/>
                </a:lnTo>
                <a:lnTo>
                  <a:pt x="10598645" y="330200"/>
                </a:lnTo>
                <a:lnTo>
                  <a:pt x="10457497" y="393700"/>
                </a:lnTo>
                <a:lnTo>
                  <a:pt x="10457675" y="393700"/>
                </a:lnTo>
                <a:lnTo>
                  <a:pt x="10314788" y="469900"/>
                </a:lnTo>
                <a:lnTo>
                  <a:pt x="10314965" y="469900"/>
                </a:lnTo>
                <a:lnTo>
                  <a:pt x="10170414" y="533400"/>
                </a:lnTo>
                <a:lnTo>
                  <a:pt x="10170579" y="533400"/>
                </a:lnTo>
                <a:lnTo>
                  <a:pt x="10024427" y="609600"/>
                </a:lnTo>
                <a:lnTo>
                  <a:pt x="10024593" y="609600"/>
                </a:lnTo>
                <a:lnTo>
                  <a:pt x="9876930" y="673100"/>
                </a:lnTo>
                <a:lnTo>
                  <a:pt x="9877095" y="673100"/>
                </a:lnTo>
                <a:lnTo>
                  <a:pt x="9727984" y="736600"/>
                </a:lnTo>
                <a:lnTo>
                  <a:pt x="9728136" y="736600"/>
                </a:lnTo>
                <a:lnTo>
                  <a:pt x="9577667" y="812800"/>
                </a:lnTo>
                <a:lnTo>
                  <a:pt x="9577895" y="812800"/>
                </a:lnTo>
                <a:lnTo>
                  <a:pt x="9273146" y="939800"/>
                </a:lnTo>
                <a:lnTo>
                  <a:pt x="9273438" y="939800"/>
                </a:lnTo>
                <a:lnTo>
                  <a:pt x="8964104" y="1079500"/>
                </a:lnTo>
                <a:lnTo>
                  <a:pt x="8964397" y="1079500"/>
                </a:lnTo>
                <a:lnTo>
                  <a:pt x="8651100" y="1206500"/>
                </a:lnTo>
                <a:lnTo>
                  <a:pt x="8651380" y="1206500"/>
                </a:lnTo>
                <a:lnTo>
                  <a:pt x="8334705" y="1333500"/>
                </a:lnTo>
                <a:lnTo>
                  <a:pt x="8334984" y="1333500"/>
                </a:lnTo>
                <a:lnTo>
                  <a:pt x="8015541" y="1460500"/>
                </a:lnTo>
                <a:lnTo>
                  <a:pt x="8015808" y="1460500"/>
                </a:lnTo>
                <a:lnTo>
                  <a:pt x="7694193" y="1587500"/>
                </a:lnTo>
                <a:lnTo>
                  <a:pt x="7694460" y="1587500"/>
                </a:lnTo>
                <a:lnTo>
                  <a:pt x="7371270" y="1701800"/>
                </a:lnTo>
                <a:lnTo>
                  <a:pt x="7371537" y="1701800"/>
                </a:lnTo>
                <a:lnTo>
                  <a:pt x="7047370" y="1816100"/>
                </a:lnTo>
                <a:lnTo>
                  <a:pt x="7047636" y="1816100"/>
                </a:lnTo>
                <a:lnTo>
                  <a:pt x="6723100" y="1930400"/>
                </a:lnTo>
                <a:lnTo>
                  <a:pt x="6723367" y="1930400"/>
                </a:lnTo>
                <a:lnTo>
                  <a:pt x="6399060" y="2032000"/>
                </a:lnTo>
                <a:lnTo>
                  <a:pt x="6399314" y="2032000"/>
                </a:lnTo>
                <a:lnTo>
                  <a:pt x="6075845" y="2146300"/>
                </a:lnTo>
                <a:lnTo>
                  <a:pt x="6076124" y="2146300"/>
                </a:lnTo>
                <a:lnTo>
                  <a:pt x="5754065" y="2247900"/>
                </a:lnTo>
                <a:lnTo>
                  <a:pt x="5754344" y="2247900"/>
                </a:lnTo>
                <a:lnTo>
                  <a:pt x="5434317" y="2336800"/>
                </a:lnTo>
                <a:lnTo>
                  <a:pt x="5434533" y="2336800"/>
                </a:lnTo>
                <a:lnTo>
                  <a:pt x="5275465" y="2387600"/>
                </a:lnTo>
                <a:lnTo>
                  <a:pt x="5275618" y="2387600"/>
                </a:lnTo>
                <a:lnTo>
                  <a:pt x="5117287" y="2425700"/>
                </a:lnTo>
                <a:lnTo>
                  <a:pt x="5117427" y="2425700"/>
                </a:lnTo>
                <a:lnTo>
                  <a:pt x="4959896" y="2476500"/>
                </a:lnTo>
                <a:lnTo>
                  <a:pt x="4960061" y="2476500"/>
                </a:lnTo>
                <a:lnTo>
                  <a:pt x="4803406" y="2514600"/>
                </a:lnTo>
                <a:lnTo>
                  <a:pt x="4803559" y="2514600"/>
                </a:lnTo>
                <a:lnTo>
                  <a:pt x="4647870" y="2565400"/>
                </a:lnTo>
                <a:lnTo>
                  <a:pt x="4648035" y="2565400"/>
                </a:lnTo>
                <a:lnTo>
                  <a:pt x="4493374" y="2603500"/>
                </a:lnTo>
                <a:lnTo>
                  <a:pt x="4493539" y="2603500"/>
                </a:lnTo>
                <a:lnTo>
                  <a:pt x="4339983" y="2641600"/>
                </a:lnTo>
                <a:lnTo>
                  <a:pt x="4340149" y="2641600"/>
                </a:lnTo>
                <a:lnTo>
                  <a:pt x="4187787" y="2679700"/>
                </a:lnTo>
                <a:lnTo>
                  <a:pt x="4187952" y="2679700"/>
                </a:lnTo>
                <a:lnTo>
                  <a:pt x="4036847" y="2717800"/>
                </a:lnTo>
                <a:lnTo>
                  <a:pt x="4037025" y="2717800"/>
                </a:lnTo>
                <a:lnTo>
                  <a:pt x="3887228" y="2743200"/>
                </a:lnTo>
                <a:lnTo>
                  <a:pt x="3887419" y="2743200"/>
                </a:lnTo>
                <a:lnTo>
                  <a:pt x="3739045" y="2781300"/>
                </a:lnTo>
                <a:lnTo>
                  <a:pt x="3739235" y="2781300"/>
                </a:lnTo>
                <a:lnTo>
                  <a:pt x="3592334" y="2819400"/>
                </a:lnTo>
                <a:lnTo>
                  <a:pt x="3592538" y="2819400"/>
                </a:lnTo>
                <a:lnTo>
                  <a:pt x="3447199" y="2844800"/>
                </a:lnTo>
                <a:lnTo>
                  <a:pt x="3447389" y="2844800"/>
                </a:lnTo>
                <a:lnTo>
                  <a:pt x="3303689" y="2882900"/>
                </a:lnTo>
                <a:lnTo>
                  <a:pt x="3303892" y="2882900"/>
                </a:lnTo>
                <a:lnTo>
                  <a:pt x="3161893" y="2908300"/>
                </a:lnTo>
                <a:lnTo>
                  <a:pt x="3162109" y="2908300"/>
                </a:lnTo>
                <a:lnTo>
                  <a:pt x="3021901" y="2933700"/>
                </a:lnTo>
                <a:lnTo>
                  <a:pt x="3022130" y="2933700"/>
                </a:lnTo>
                <a:lnTo>
                  <a:pt x="2883763" y="2959100"/>
                </a:lnTo>
                <a:lnTo>
                  <a:pt x="2883992" y="2959100"/>
                </a:lnTo>
                <a:lnTo>
                  <a:pt x="2747568" y="2984500"/>
                </a:lnTo>
                <a:lnTo>
                  <a:pt x="2747810" y="2984500"/>
                </a:lnTo>
                <a:lnTo>
                  <a:pt x="2613393" y="2997200"/>
                </a:lnTo>
                <a:lnTo>
                  <a:pt x="2613647" y="2997200"/>
                </a:lnTo>
                <a:lnTo>
                  <a:pt x="2481300" y="3022600"/>
                </a:lnTo>
                <a:lnTo>
                  <a:pt x="2481580" y="3022600"/>
                </a:lnTo>
                <a:lnTo>
                  <a:pt x="2351392" y="3048000"/>
                </a:lnTo>
                <a:lnTo>
                  <a:pt x="2351671" y="3048000"/>
                </a:lnTo>
                <a:lnTo>
                  <a:pt x="2223719" y="3060700"/>
                </a:lnTo>
                <a:lnTo>
                  <a:pt x="2224011" y="3060700"/>
                </a:lnTo>
                <a:lnTo>
                  <a:pt x="2098370" y="3073400"/>
                </a:lnTo>
                <a:lnTo>
                  <a:pt x="2098687" y="3073400"/>
                </a:lnTo>
                <a:lnTo>
                  <a:pt x="1975421" y="3086100"/>
                </a:lnTo>
                <a:lnTo>
                  <a:pt x="1975751" y="3086100"/>
                </a:lnTo>
                <a:lnTo>
                  <a:pt x="1854936" y="3098800"/>
                </a:lnTo>
                <a:lnTo>
                  <a:pt x="1855292" y="3098800"/>
                </a:lnTo>
                <a:lnTo>
                  <a:pt x="1737017" y="3111500"/>
                </a:lnTo>
                <a:lnTo>
                  <a:pt x="1737347" y="3111500"/>
                </a:lnTo>
                <a:lnTo>
                  <a:pt x="1644802" y="3124200"/>
                </a:lnTo>
                <a:lnTo>
                  <a:pt x="1467789" y="3124200"/>
                </a:lnTo>
                <a:lnTo>
                  <a:pt x="1382331" y="3136900"/>
                </a:lnTo>
                <a:lnTo>
                  <a:pt x="993914" y="3136900"/>
                </a:lnTo>
                <a:lnTo>
                  <a:pt x="923086" y="3124200"/>
                </a:lnTo>
                <a:lnTo>
                  <a:pt x="790689" y="3124200"/>
                </a:lnTo>
                <a:lnTo>
                  <a:pt x="727405" y="3111500"/>
                </a:lnTo>
                <a:lnTo>
                  <a:pt x="728078" y="3111500"/>
                </a:lnTo>
                <a:lnTo>
                  <a:pt x="667346" y="3098800"/>
                </a:lnTo>
                <a:lnTo>
                  <a:pt x="610679" y="3098800"/>
                </a:lnTo>
                <a:lnTo>
                  <a:pt x="555104" y="3086100"/>
                </a:lnTo>
                <a:lnTo>
                  <a:pt x="555942" y="3086100"/>
                </a:lnTo>
                <a:lnTo>
                  <a:pt x="502970" y="3073400"/>
                </a:lnTo>
                <a:lnTo>
                  <a:pt x="503872" y="3073400"/>
                </a:lnTo>
                <a:lnTo>
                  <a:pt x="453517" y="3060700"/>
                </a:lnTo>
                <a:lnTo>
                  <a:pt x="454494" y="3060700"/>
                </a:lnTo>
                <a:lnTo>
                  <a:pt x="406781" y="3048000"/>
                </a:lnTo>
                <a:lnTo>
                  <a:pt x="407835" y="3048000"/>
                </a:lnTo>
                <a:lnTo>
                  <a:pt x="362775" y="3035300"/>
                </a:lnTo>
                <a:lnTo>
                  <a:pt x="363918" y="3035300"/>
                </a:lnTo>
                <a:lnTo>
                  <a:pt x="321538" y="3022600"/>
                </a:lnTo>
                <a:lnTo>
                  <a:pt x="322770" y="3022600"/>
                </a:lnTo>
                <a:lnTo>
                  <a:pt x="283070" y="2997200"/>
                </a:lnTo>
                <a:lnTo>
                  <a:pt x="284391" y="2997200"/>
                </a:lnTo>
                <a:lnTo>
                  <a:pt x="247408" y="2984500"/>
                </a:lnTo>
                <a:lnTo>
                  <a:pt x="248831" y="2984500"/>
                </a:lnTo>
                <a:lnTo>
                  <a:pt x="214566" y="2959100"/>
                </a:lnTo>
                <a:lnTo>
                  <a:pt x="216065" y="2959100"/>
                </a:lnTo>
                <a:lnTo>
                  <a:pt x="184543" y="2946400"/>
                </a:lnTo>
                <a:lnTo>
                  <a:pt x="186131" y="2946400"/>
                </a:lnTo>
                <a:lnTo>
                  <a:pt x="157365" y="2921000"/>
                </a:lnTo>
                <a:lnTo>
                  <a:pt x="158991" y="2921000"/>
                </a:lnTo>
                <a:lnTo>
                  <a:pt x="145999" y="2908300"/>
                </a:lnTo>
                <a:lnTo>
                  <a:pt x="133007" y="2895600"/>
                </a:lnTo>
                <a:lnTo>
                  <a:pt x="134658" y="2908300"/>
                </a:lnTo>
                <a:lnTo>
                  <a:pt x="111467" y="2882900"/>
                </a:lnTo>
                <a:lnTo>
                  <a:pt x="113106" y="2882900"/>
                </a:lnTo>
                <a:lnTo>
                  <a:pt x="92710" y="2857500"/>
                </a:lnTo>
                <a:lnTo>
                  <a:pt x="94259" y="2857500"/>
                </a:lnTo>
                <a:lnTo>
                  <a:pt x="76708" y="2832100"/>
                </a:lnTo>
                <a:lnTo>
                  <a:pt x="78117" y="2832100"/>
                </a:lnTo>
                <a:lnTo>
                  <a:pt x="63398" y="2806700"/>
                </a:lnTo>
                <a:lnTo>
                  <a:pt x="64617" y="2806700"/>
                </a:lnTo>
                <a:lnTo>
                  <a:pt x="52755" y="2781300"/>
                </a:lnTo>
                <a:lnTo>
                  <a:pt x="0" y="2806700"/>
                </a:lnTo>
                <a:lnTo>
                  <a:pt x="12407" y="2832100"/>
                </a:lnTo>
                <a:lnTo>
                  <a:pt x="28435" y="2857500"/>
                </a:lnTo>
                <a:lnTo>
                  <a:pt x="47485" y="2895600"/>
                </a:lnTo>
                <a:lnTo>
                  <a:pt x="69481" y="2921000"/>
                </a:lnTo>
                <a:lnTo>
                  <a:pt x="94335" y="2946400"/>
                </a:lnTo>
                <a:lnTo>
                  <a:pt x="121970" y="2971800"/>
                </a:lnTo>
                <a:lnTo>
                  <a:pt x="152361" y="2984500"/>
                </a:lnTo>
                <a:lnTo>
                  <a:pt x="185432" y="3009900"/>
                </a:lnTo>
                <a:lnTo>
                  <a:pt x="221157" y="3035300"/>
                </a:lnTo>
                <a:lnTo>
                  <a:pt x="259524" y="3048000"/>
                </a:lnTo>
                <a:lnTo>
                  <a:pt x="300507" y="3073400"/>
                </a:lnTo>
                <a:lnTo>
                  <a:pt x="344068" y="3086100"/>
                </a:lnTo>
                <a:lnTo>
                  <a:pt x="390232" y="3098800"/>
                </a:lnTo>
                <a:lnTo>
                  <a:pt x="438962" y="3111500"/>
                </a:lnTo>
                <a:lnTo>
                  <a:pt x="490245" y="3124200"/>
                </a:lnTo>
                <a:lnTo>
                  <a:pt x="544080" y="3136900"/>
                </a:lnTo>
                <a:lnTo>
                  <a:pt x="600456" y="3149600"/>
                </a:lnTo>
                <a:lnTo>
                  <a:pt x="720763" y="3175000"/>
                </a:lnTo>
                <a:lnTo>
                  <a:pt x="784682" y="3175000"/>
                </a:lnTo>
                <a:lnTo>
                  <a:pt x="851090" y="3187700"/>
                </a:lnTo>
                <a:lnTo>
                  <a:pt x="1558518" y="3187700"/>
                </a:lnTo>
                <a:lnTo>
                  <a:pt x="1649044" y="3175000"/>
                </a:lnTo>
                <a:lnTo>
                  <a:pt x="1741919" y="3175000"/>
                </a:lnTo>
                <a:lnTo>
                  <a:pt x="2105291" y="3136900"/>
                </a:lnTo>
                <a:lnTo>
                  <a:pt x="2231250" y="3111500"/>
                </a:lnTo>
                <a:lnTo>
                  <a:pt x="2489962" y="3086100"/>
                </a:lnTo>
                <a:lnTo>
                  <a:pt x="3459086" y="2908300"/>
                </a:lnTo>
                <a:lnTo>
                  <a:pt x="3604628" y="2870200"/>
                </a:lnTo>
                <a:lnTo>
                  <a:pt x="3751707" y="2844800"/>
                </a:lnTo>
                <a:lnTo>
                  <a:pt x="4818469" y="2578100"/>
                </a:lnTo>
                <a:lnTo>
                  <a:pt x="4975276" y="2527300"/>
                </a:lnTo>
                <a:lnTo>
                  <a:pt x="5132959" y="2489200"/>
                </a:lnTo>
                <a:lnTo>
                  <a:pt x="5450687" y="2387600"/>
                </a:lnTo>
                <a:lnTo>
                  <a:pt x="5770981" y="2298700"/>
                </a:lnTo>
                <a:lnTo>
                  <a:pt x="6417081" y="2095500"/>
                </a:lnTo>
                <a:lnTo>
                  <a:pt x="7714348" y="1638300"/>
                </a:lnTo>
                <a:lnTo>
                  <a:pt x="8986482" y="1130300"/>
                </a:lnTo>
                <a:lnTo>
                  <a:pt x="9296095" y="990600"/>
                </a:lnTo>
                <a:lnTo>
                  <a:pt x="9751771" y="800100"/>
                </a:lnTo>
                <a:lnTo>
                  <a:pt x="9901034" y="723900"/>
                </a:lnTo>
                <a:lnTo>
                  <a:pt x="10048850" y="660400"/>
                </a:lnTo>
                <a:lnTo>
                  <a:pt x="10195154" y="584200"/>
                </a:lnTo>
                <a:lnTo>
                  <a:pt x="10339870" y="520700"/>
                </a:lnTo>
                <a:lnTo>
                  <a:pt x="10482923" y="444500"/>
                </a:lnTo>
                <a:lnTo>
                  <a:pt x="10624236" y="381000"/>
                </a:lnTo>
                <a:lnTo>
                  <a:pt x="10901350" y="228600"/>
                </a:lnTo>
                <a:lnTo>
                  <a:pt x="11037011" y="165100"/>
                </a:lnTo>
                <a:lnTo>
                  <a:pt x="11151781" y="102323"/>
                </a:lnTo>
                <a:lnTo>
                  <a:pt x="11178731" y="152400"/>
                </a:lnTo>
                <a:lnTo>
                  <a:pt x="11260912" y="38100"/>
                </a:lnTo>
                <a:lnTo>
                  <a:pt x="1128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25909"/>
            <a:ext cx="109251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What</a:t>
            </a:r>
            <a:r>
              <a:rPr lang="en-US" spc="-20" dirty="0"/>
              <a:t> </a:t>
            </a:r>
            <a:r>
              <a:rPr lang="en-US" dirty="0"/>
              <a:t>is</a:t>
            </a:r>
            <a:r>
              <a:rPr lang="en-US" spc="-20" dirty="0"/>
              <a:t> </a:t>
            </a:r>
            <a:r>
              <a:rPr lang="en-US" spc="-10" dirty="0"/>
              <a:t>Ecology?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292826" y="2061972"/>
            <a:ext cx="6590665" cy="162877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ct val="91500"/>
              </a:lnSpc>
              <a:spcBef>
                <a:spcPts val="365"/>
              </a:spcBef>
            </a:pPr>
            <a:r>
              <a:rPr sz="2600" dirty="0">
                <a:latin typeface="Calibri"/>
                <a:cs typeface="Calibri"/>
              </a:rPr>
              <a:t>The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study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interactions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among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organisms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25" dirty="0">
                <a:latin typeface="Calibri"/>
                <a:cs typeface="Calibri"/>
              </a:rPr>
              <a:t>and </a:t>
            </a:r>
            <a:r>
              <a:rPr sz="2600" dirty="0">
                <a:latin typeface="Calibri"/>
                <a:cs typeface="Calibri"/>
              </a:rPr>
              <a:t>their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environment.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In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other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words: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“the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scientific </a:t>
            </a:r>
            <a:r>
              <a:rPr sz="2600" dirty="0">
                <a:latin typeface="Calibri"/>
                <a:cs typeface="Calibri"/>
              </a:rPr>
              <a:t>study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of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natural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history”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(Elton,1927)</a:t>
            </a:r>
            <a:endParaRPr sz="2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600" dirty="0">
                <a:latin typeface="Calibri"/>
                <a:cs typeface="Calibri"/>
              </a:rPr>
              <a:t>Example: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Yellowstone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trophic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cascade</a:t>
            </a:r>
            <a:endParaRPr sz="2600" dirty="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0979" y="1289735"/>
            <a:ext cx="11639550" cy="5106670"/>
            <a:chOff x="90979" y="1289735"/>
            <a:chExt cx="11639550" cy="5106670"/>
          </a:xfrm>
        </p:grpSpPr>
        <p:sp>
          <p:nvSpPr>
            <p:cNvPr id="10" name="object 10"/>
            <p:cNvSpPr/>
            <p:nvPr/>
          </p:nvSpPr>
          <p:spPr>
            <a:xfrm>
              <a:off x="11161903" y="5764513"/>
              <a:ext cx="568960" cy="352425"/>
            </a:xfrm>
            <a:custGeom>
              <a:avLst/>
              <a:gdLst/>
              <a:ahLst/>
              <a:cxnLst/>
              <a:rect l="l" t="t" r="r" b="b"/>
              <a:pathLst>
                <a:path w="568959" h="352425">
                  <a:moveTo>
                    <a:pt x="568553" y="0"/>
                  </a:moveTo>
                  <a:lnTo>
                    <a:pt x="0" y="0"/>
                  </a:lnTo>
                  <a:lnTo>
                    <a:pt x="0" y="352154"/>
                  </a:lnTo>
                  <a:lnTo>
                    <a:pt x="568553" y="352154"/>
                  </a:lnTo>
                  <a:lnTo>
                    <a:pt x="5685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4314" y="4037901"/>
              <a:ext cx="3523272" cy="234884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19552" y="4033138"/>
              <a:ext cx="3533140" cy="2358390"/>
            </a:xfrm>
            <a:custGeom>
              <a:avLst/>
              <a:gdLst/>
              <a:ahLst/>
              <a:cxnLst/>
              <a:rect l="l" t="t" r="r" b="b"/>
              <a:pathLst>
                <a:path w="3533140" h="2358390">
                  <a:moveTo>
                    <a:pt x="0" y="0"/>
                  </a:moveTo>
                  <a:lnTo>
                    <a:pt x="3532794" y="0"/>
                  </a:lnTo>
                  <a:lnTo>
                    <a:pt x="3532794" y="2358373"/>
                  </a:lnTo>
                  <a:lnTo>
                    <a:pt x="0" y="23583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03" y="4848784"/>
              <a:ext cx="2318143" cy="14828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5741" y="4844021"/>
              <a:ext cx="2327910" cy="1492885"/>
            </a:xfrm>
            <a:custGeom>
              <a:avLst/>
              <a:gdLst/>
              <a:ahLst/>
              <a:cxnLst/>
              <a:rect l="l" t="t" r="r" b="b"/>
              <a:pathLst>
                <a:path w="2327910" h="1492885">
                  <a:moveTo>
                    <a:pt x="0" y="0"/>
                  </a:moveTo>
                  <a:lnTo>
                    <a:pt x="2327673" y="0"/>
                  </a:lnTo>
                  <a:lnTo>
                    <a:pt x="2327673" y="1492323"/>
                  </a:lnTo>
                  <a:lnTo>
                    <a:pt x="0" y="149232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0707" y="1299260"/>
              <a:ext cx="3934561" cy="50874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025944" y="1294498"/>
              <a:ext cx="3944620" cy="5097145"/>
            </a:xfrm>
            <a:custGeom>
              <a:avLst/>
              <a:gdLst/>
              <a:ahLst/>
              <a:cxnLst/>
              <a:rect l="l" t="t" r="r" b="b"/>
              <a:pathLst>
                <a:path w="3944620" h="5097145">
                  <a:moveTo>
                    <a:pt x="0" y="0"/>
                  </a:moveTo>
                  <a:lnTo>
                    <a:pt x="3944084" y="0"/>
                  </a:lnTo>
                  <a:lnTo>
                    <a:pt x="3944084" y="5097015"/>
                  </a:lnTo>
                  <a:lnTo>
                    <a:pt x="0" y="509701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43038" y="6397244"/>
            <a:ext cx="2969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Goldthorpe,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Fauna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and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Flora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International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 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96167" y="2535428"/>
            <a:ext cx="591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Scales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56724" y="3754628"/>
            <a:ext cx="1148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Populations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6635" y="4568444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0857" y="881769"/>
            <a:ext cx="4385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Communities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ecosystems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885E6-CE92-45B4-897B-1611009B9496}"/>
              </a:ext>
            </a:extLst>
          </p:cNvPr>
          <p:cNvSpPr/>
          <p:nvPr/>
        </p:nvSpPr>
        <p:spPr>
          <a:xfrm>
            <a:off x="8305800" y="6462759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https://youtu.be/ysa5OBhXz-Q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Getting</a:t>
            </a:r>
            <a:r>
              <a:rPr spc="-4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same</a:t>
            </a:r>
            <a:r>
              <a:rPr spc="-30" dirty="0"/>
              <a:t> </a:t>
            </a:r>
            <a:r>
              <a:rPr dirty="0"/>
              <a:t>page</a:t>
            </a:r>
            <a:r>
              <a:rPr spc="-30" dirty="0"/>
              <a:t> </a:t>
            </a:r>
            <a:r>
              <a:rPr dirty="0"/>
              <a:t>…</a:t>
            </a:r>
            <a:r>
              <a:rPr spc="-30" dirty="0"/>
              <a:t> </a:t>
            </a:r>
            <a:r>
              <a:rPr dirty="0"/>
              <a:t>some</a:t>
            </a:r>
            <a:r>
              <a:rPr spc="-30" dirty="0"/>
              <a:t> </a:t>
            </a:r>
            <a:r>
              <a:rPr spc="-10" dirty="0"/>
              <a:t>definitions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2826" y="1097787"/>
            <a:ext cx="961317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Question</a:t>
            </a:r>
            <a:r>
              <a:rPr sz="2800" b="1" u="heavy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4</a:t>
            </a:r>
            <a:r>
              <a:rPr sz="2800" b="1" dirty="0">
                <a:latin typeface="Calibri"/>
                <a:cs typeface="Calibri"/>
              </a:rPr>
              <a:t>: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organisms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B3A369"/>
                </a:solidFill>
                <a:latin typeface="Calibri"/>
                <a:cs typeface="Calibri"/>
              </a:rPr>
              <a:t>interacts</a:t>
            </a:r>
            <a:r>
              <a:rPr sz="2800" spc="-10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5775" y="2309685"/>
            <a:ext cx="2435860" cy="1545590"/>
            <a:chOff x="485775" y="2309685"/>
            <a:chExt cx="2435860" cy="154559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300" y="2319210"/>
              <a:ext cx="2416276" cy="152628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0537" y="2314448"/>
              <a:ext cx="2426335" cy="1536065"/>
            </a:xfrm>
            <a:custGeom>
              <a:avLst/>
              <a:gdLst/>
              <a:ahLst/>
              <a:cxnLst/>
              <a:rect l="l" t="t" r="r" b="b"/>
              <a:pathLst>
                <a:path w="2426335" h="1536064">
                  <a:moveTo>
                    <a:pt x="0" y="0"/>
                  </a:moveTo>
                  <a:lnTo>
                    <a:pt x="2425803" y="0"/>
                  </a:lnTo>
                  <a:lnTo>
                    <a:pt x="2425803" y="1535813"/>
                  </a:lnTo>
                  <a:lnTo>
                    <a:pt x="0" y="15358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7734" y="1980691"/>
            <a:ext cx="95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Predation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83267" y="2308390"/>
            <a:ext cx="1952625" cy="1545590"/>
            <a:chOff x="3183267" y="2308390"/>
            <a:chExt cx="1952625" cy="15455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2792" y="2317915"/>
              <a:ext cx="1933295" cy="15262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8030" y="2313152"/>
              <a:ext cx="1943100" cy="1536065"/>
            </a:xfrm>
            <a:custGeom>
              <a:avLst/>
              <a:gdLst/>
              <a:ahLst/>
              <a:cxnLst/>
              <a:rect l="l" t="t" r="r" b="b"/>
              <a:pathLst>
                <a:path w="1943100" h="1536064">
                  <a:moveTo>
                    <a:pt x="0" y="0"/>
                  </a:moveTo>
                  <a:lnTo>
                    <a:pt x="1942813" y="0"/>
                  </a:lnTo>
                  <a:lnTo>
                    <a:pt x="1942813" y="1535813"/>
                  </a:lnTo>
                  <a:lnTo>
                    <a:pt x="0" y="153581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41518" y="2308390"/>
            <a:ext cx="2308860" cy="1545590"/>
            <a:chOff x="5241518" y="2308390"/>
            <a:chExt cx="2308860" cy="154559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1043" y="2317915"/>
              <a:ext cx="2289416" cy="152627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46281" y="2313152"/>
              <a:ext cx="2299335" cy="1536065"/>
            </a:xfrm>
            <a:custGeom>
              <a:avLst/>
              <a:gdLst/>
              <a:ahLst/>
              <a:cxnLst/>
              <a:rect l="l" t="t" r="r" b="b"/>
              <a:pathLst>
                <a:path w="2299334" h="1536064">
                  <a:moveTo>
                    <a:pt x="0" y="0"/>
                  </a:moveTo>
                  <a:lnTo>
                    <a:pt x="2298943" y="0"/>
                  </a:lnTo>
                  <a:lnTo>
                    <a:pt x="2298943" y="1535803"/>
                  </a:lnTo>
                  <a:lnTo>
                    <a:pt x="0" y="15358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537811" y="1968500"/>
            <a:ext cx="1050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Mutualism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12328" y="2308390"/>
            <a:ext cx="2779395" cy="1545590"/>
            <a:chOff x="7812328" y="2308390"/>
            <a:chExt cx="2779395" cy="15455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21853" y="2317915"/>
              <a:ext cx="2760103" cy="152627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817091" y="2313152"/>
              <a:ext cx="2769870" cy="1536065"/>
            </a:xfrm>
            <a:custGeom>
              <a:avLst/>
              <a:gdLst/>
              <a:ahLst/>
              <a:cxnLst/>
              <a:rect l="l" t="t" r="r" b="b"/>
              <a:pathLst>
                <a:path w="2769870" h="1536064">
                  <a:moveTo>
                    <a:pt x="0" y="0"/>
                  </a:moveTo>
                  <a:lnTo>
                    <a:pt x="2769623" y="0"/>
                  </a:lnTo>
                  <a:lnTo>
                    <a:pt x="2769623" y="1535803"/>
                  </a:lnTo>
                  <a:lnTo>
                    <a:pt x="0" y="153580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989036" y="1977644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Competition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7156" y="4445990"/>
            <a:ext cx="1912620" cy="2114550"/>
            <a:chOff x="747156" y="4445990"/>
            <a:chExt cx="1912620" cy="2114550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681" y="4455515"/>
              <a:ext cx="1893516" cy="178695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1918" y="4450753"/>
              <a:ext cx="1903095" cy="1797050"/>
            </a:xfrm>
            <a:custGeom>
              <a:avLst/>
              <a:gdLst/>
              <a:ahLst/>
              <a:cxnLst/>
              <a:rect l="l" t="t" r="r" b="b"/>
              <a:pathLst>
                <a:path w="1903095" h="1797050">
                  <a:moveTo>
                    <a:pt x="0" y="0"/>
                  </a:moveTo>
                  <a:lnTo>
                    <a:pt x="1903043" y="0"/>
                  </a:lnTo>
                  <a:lnTo>
                    <a:pt x="1903043" y="1796483"/>
                  </a:lnTo>
                  <a:lnTo>
                    <a:pt x="0" y="179648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7093" y="6102666"/>
              <a:ext cx="437121" cy="45783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73" y="6092292"/>
              <a:ext cx="437117" cy="43231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30591" y="6251298"/>
              <a:ext cx="306705" cy="114300"/>
            </a:xfrm>
            <a:custGeom>
              <a:avLst/>
              <a:gdLst/>
              <a:ahLst/>
              <a:cxnLst/>
              <a:rect l="l" t="t" r="r" b="b"/>
              <a:pathLst>
                <a:path w="306705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306705" h="114300">
                  <a:moveTo>
                    <a:pt x="192201" y="0"/>
                  </a:moveTo>
                  <a:lnTo>
                    <a:pt x="192201" y="114299"/>
                  </a:lnTo>
                  <a:lnTo>
                    <a:pt x="268401" y="76199"/>
                  </a:lnTo>
                  <a:lnTo>
                    <a:pt x="211251" y="76199"/>
                  </a:lnTo>
                  <a:lnTo>
                    <a:pt x="211251" y="38099"/>
                  </a:lnTo>
                  <a:lnTo>
                    <a:pt x="268401" y="38099"/>
                  </a:lnTo>
                  <a:lnTo>
                    <a:pt x="192201" y="0"/>
                  </a:lnTo>
                  <a:close/>
                </a:path>
                <a:path w="306705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306705" h="114300">
                  <a:moveTo>
                    <a:pt x="192201" y="38099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192201" y="76199"/>
                  </a:lnTo>
                  <a:lnTo>
                    <a:pt x="192201" y="38099"/>
                  </a:lnTo>
                  <a:close/>
                </a:path>
                <a:path w="306705" h="114300">
                  <a:moveTo>
                    <a:pt x="268401" y="38099"/>
                  </a:moveTo>
                  <a:lnTo>
                    <a:pt x="211251" y="38099"/>
                  </a:lnTo>
                  <a:lnTo>
                    <a:pt x="211251" y="76199"/>
                  </a:lnTo>
                  <a:lnTo>
                    <a:pt x="268401" y="76199"/>
                  </a:lnTo>
                  <a:lnTo>
                    <a:pt x="306501" y="57149"/>
                  </a:lnTo>
                  <a:lnTo>
                    <a:pt x="268401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24327" y="4123435"/>
            <a:ext cx="1481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Resource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use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729585" y="4445990"/>
            <a:ext cx="2386965" cy="2173605"/>
            <a:chOff x="2729585" y="4445990"/>
            <a:chExt cx="2386965" cy="2173605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9110" y="4455516"/>
              <a:ext cx="2367749" cy="177581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734348" y="4450753"/>
              <a:ext cx="2377440" cy="1785620"/>
            </a:xfrm>
            <a:custGeom>
              <a:avLst/>
              <a:gdLst/>
              <a:ahLst/>
              <a:cxnLst/>
              <a:rect l="l" t="t" r="r" b="b"/>
              <a:pathLst>
                <a:path w="2377440" h="1785620">
                  <a:moveTo>
                    <a:pt x="0" y="0"/>
                  </a:moveTo>
                  <a:lnTo>
                    <a:pt x="2377283" y="0"/>
                  </a:lnTo>
                  <a:lnTo>
                    <a:pt x="2377283" y="1785343"/>
                  </a:lnTo>
                  <a:lnTo>
                    <a:pt x="0" y="178534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1741" y="6102672"/>
              <a:ext cx="437108" cy="43231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4438" y="6242466"/>
              <a:ext cx="358372" cy="3442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8204" y="6188499"/>
              <a:ext cx="442899" cy="43058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28979" y="6370349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h="187959">
                  <a:moveTo>
                    <a:pt x="0" y="187525"/>
                  </a:moveTo>
                  <a:lnTo>
                    <a:pt x="0" y="0"/>
                  </a:lnTo>
                </a:path>
              </a:pathLst>
            </a:custGeom>
            <a:ln w="642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0789" y="6188499"/>
              <a:ext cx="442899" cy="43058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41564" y="6370349"/>
              <a:ext cx="0" cy="187960"/>
            </a:xfrm>
            <a:custGeom>
              <a:avLst/>
              <a:gdLst/>
              <a:ahLst/>
              <a:cxnLst/>
              <a:rect l="l" t="t" r="r" b="b"/>
              <a:pathLst>
                <a:path h="187959">
                  <a:moveTo>
                    <a:pt x="0" y="187525"/>
                  </a:moveTo>
                  <a:lnTo>
                    <a:pt x="0" y="0"/>
                  </a:lnTo>
                </a:path>
              </a:pathLst>
            </a:custGeom>
            <a:ln w="642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198025" y="4111244"/>
            <a:ext cx="1478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…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recycling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77522" y="4445990"/>
            <a:ext cx="2442845" cy="1795145"/>
            <a:chOff x="5477522" y="4445990"/>
            <a:chExt cx="2442845" cy="1795145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7047" y="4455515"/>
              <a:ext cx="2423248" cy="177581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482285" y="4450753"/>
              <a:ext cx="2433320" cy="1785620"/>
            </a:xfrm>
            <a:custGeom>
              <a:avLst/>
              <a:gdLst/>
              <a:ahLst/>
              <a:cxnLst/>
              <a:rect l="l" t="t" r="r" b="b"/>
              <a:pathLst>
                <a:path w="2433320" h="1785620">
                  <a:moveTo>
                    <a:pt x="0" y="0"/>
                  </a:moveTo>
                  <a:lnTo>
                    <a:pt x="2432783" y="0"/>
                  </a:lnTo>
                  <a:lnTo>
                    <a:pt x="2432783" y="1785343"/>
                  </a:lnTo>
                  <a:lnTo>
                    <a:pt x="0" y="178534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863602" y="4123435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Commensalism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174545" y="4442307"/>
            <a:ext cx="2058670" cy="1809750"/>
            <a:chOff x="8174545" y="4442307"/>
            <a:chExt cx="2058670" cy="1809750"/>
          </a:xfrm>
        </p:grpSpPr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84070" y="4451843"/>
              <a:ext cx="2039099" cy="179062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179307" y="4447070"/>
              <a:ext cx="2049145" cy="1800225"/>
            </a:xfrm>
            <a:custGeom>
              <a:avLst/>
              <a:gdLst/>
              <a:ahLst/>
              <a:cxnLst/>
              <a:rect l="l" t="t" r="r" b="b"/>
              <a:pathLst>
                <a:path w="2049145" h="1800225">
                  <a:moveTo>
                    <a:pt x="0" y="0"/>
                  </a:moveTo>
                  <a:lnTo>
                    <a:pt x="2048633" y="0"/>
                  </a:lnTo>
                  <a:lnTo>
                    <a:pt x="2048633" y="1800153"/>
                  </a:lnTo>
                  <a:lnTo>
                    <a:pt x="0" y="18001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10295940" y="4442307"/>
            <a:ext cx="1729105" cy="1809750"/>
            <a:chOff x="10295940" y="4442307"/>
            <a:chExt cx="1729105" cy="1809750"/>
          </a:xfrm>
        </p:grpSpPr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05465" y="4451842"/>
              <a:ext cx="1709737" cy="179062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300703" y="4447070"/>
              <a:ext cx="1719580" cy="1800225"/>
            </a:xfrm>
            <a:custGeom>
              <a:avLst/>
              <a:gdLst/>
              <a:ahLst/>
              <a:cxnLst/>
              <a:rect l="l" t="t" r="r" b="b"/>
              <a:pathLst>
                <a:path w="1719579" h="1800225">
                  <a:moveTo>
                    <a:pt x="0" y="0"/>
                  </a:moveTo>
                  <a:lnTo>
                    <a:pt x="1719263" y="0"/>
                  </a:lnTo>
                  <a:lnTo>
                    <a:pt x="1719263" y="1800153"/>
                  </a:lnTo>
                  <a:lnTo>
                    <a:pt x="0" y="180015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775990" y="4102100"/>
            <a:ext cx="100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Parasitism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887661" y="6285581"/>
            <a:ext cx="1154430" cy="416559"/>
            <a:chOff x="5887661" y="6285581"/>
            <a:chExt cx="1154430" cy="416559"/>
          </a:xfrm>
        </p:grpSpPr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0729" y="6296516"/>
              <a:ext cx="410894" cy="40374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87661" y="6285581"/>
              <a:ext cx="421267" cy="41647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308928" y="6428747"/>
              <a:ext cx="306705" cy="114300"/>
            </a:xfrm>
            <a:custGeom>
              <a:avLst/>
              <a:gdLst/>
              <a:ahLst/>
              <a:cxnLst/>
              <a:rect l="l" t="t" r="r" b="b"/>
              <a:pathLst>
                <a:path w="306704" h="114300">
                  <a:moveTo>
                    <a:pt x="114300" y="0"/>
                  </a:moveTo>
                  <a:lnTo>
                    <a:pt x="0" y="57148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306704" h="114300">
                  <a:moveTo>
                    <a:pt x="192201" y="0"/>
                  </a:moveTo>
                  <a:lnTo>
                    <a:pt x="192201" y="114299"/>
                  </a:lnTo>
                  <a:lnTo>
                    <a:pt x="268401" y="76199"/>
                  </a:lnTo>
                  <a:lnTo>
                    <a:pt x="211251" y="76199"/>
                  </a:lnTo>
                  <a:lnTo>
                    <a:pt x="211251" y="38099"/>
                  </a:lnTo>
                  <a:lnTo>
                    <a:pt x="268401" y="38099"/>
                  </a:lnTo>
                  <a:lnTo>
                    <a:pt x="192201" y="0"/>
                  </a:lnTo>
                  <a:close/>
                </a:path>
                <a:path w="306704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306704" h="114300">
                  <a:moveTo>
                    <a:pt x="192201" y="38099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192201" y="76199"/>
                  </a:lnTo>
                  <a:lnTo>
                    <a:pt x="192201" y="38099"/>
                  </a:lnTo>
                  <a:close/>
                </a:path>
                <a:path w="306704" h="114300">
                  <a:moveTo>
                    <a:pt x="268401" y="38099"/>
                  </a:moveTo>
                  <a:lnTo>
                    <a:pt x="211251" y="38099"/>
                  </a:lnTo>
                  <a:lnTo>
                    <a:pt x="211251" y="76199"/>
                  </a:lnTo>
                  <a:lnTo>
                    <a:pt x="268401" y="76199"/>
                  </a:lnTo>
                  <a:lnTo>
                    <a:pt x="306501" y="57149"/>
                  </a:lnTo>
                  <a:lnTo>
                    <a:pt x="268401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9642695" y="6298024"/>
            <a:ext cx="1165225" cy="439420"/>
            <a:chOff x="9642695" y="6298024"/>
            <a:chExt cx="1165225" cy="439420"/>
          </a:xfrm>
        </p:grpSpPr>
        <p:pic>
          <p:nvPicPr>
            <p:cNvPr id="55" name="object 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77476" y="6298024"/>
              <a:ext cx="430096" cy="43915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42695" y="6301162"/>
              <a:ext cx="421254" cy="41646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0063950" y="6444320"/>
              <a:ext cx="306705" cy="114300"/>
            </a:xfrm>
            <a:custGeom>
              <a:avLst/>
              <a:gdLst/>
              <a:ahLst/>
              <a:cxnLst/>
              <a:rect l="l" t="t" r="r" b="b"/>
              <a:pathLst>
                <a:path w="306704" h="114300">
                  <a:moveTo>
                    <a:pt x="114300" y="0"/>
                  </a:moveTo>
                  <a:lnTo>
                    <a:pt x="0" y="57149"/>
                  </a:lnTo>
                  <a:lnTo>
                    <a:pt x="114300" y="114299"/>
                  </a:lnTo>
                  <a:lnTo>
                    <a:pt x="114300" y="76199"/>
                  </a:lnTo>
                  <a:lnTo>
                    <a:pt x="95250" y="76199"/>
                  </a:lnTo>
                  <a:lnTo>
                    <a:pt x="95250" y="38099"/>
                  </a:lnTo>
                  <a:lnTo>
                    <a:pt x="114300" y="38099"/>
                  </a:lnTo>
                  <a:lnTo>
                    <a:pt x="114300" y="0"/>
                  </a:lnTo>
                  <a:close/>
                </a:path>
                <a:path w="306704" h="114300">
                  <a:moveTo>
                    <a:pt x="192214" y="0"/>
                  </a:moveTo>
                  <a:lnTo>
                    <a:pt x="192214" y="114299"/>
                  </a:lnTo>
                  <a:lnTo>
                    <a:pt x="268416" y="76199"/>
                  </a:lnTo>
                  <a:lnTo>
                    <a:pt x="211264" y="76199"/>
                  </a:lnTo>
                  <a:lnTo>
                    <a:pt x="211264" y="38099"/>
                  </a:lnTo>
                  <a:lnTo>
                    <a:pt x="268412" y="38099"/>
                  </a:lnTo>
                  <a:lnTo>
                    <a:pt x="192214" y="0"/>
                  </a:lnTo>
                  <a:close/>
                </a:path>
                <a:path w="306704" h="114300">
                  <a:moveTo>
                    <a:pt x="114300" y="38099"/>
                  </a:moveTo>
                  <a:lnTo>
                    <a:pt x="95250" y="38099"/>
                  </a:lnTo>
                  <a:lnTo>
                    <a:pt x="95250" y="76199"/>
                  </a:lnTo>
                  <a:lnTo>
                    <a:pt x="114300" y="76199"/>
                  </a:lnTo>
                  <a:lnTo>
                    <a:pt x="114300" y="38099"/>
                  </a:lnTo>
                  <a:close/>
                </a:path>
                <a:path w="306704" h="114300">
                  <a:moveTo>
                    <a:pt x="192214" y="38099"/>
                  </a:moveTo>
                  <a:lnTo>
                    <a:pt x="114300" y="38099"/>
                  </a:lnTo>
                  <a:lnTo>
                    <a:pt x="114300" y="76199"/>
                  </a:lnTo>
                  <a:lnTo>
                    <a:pt x="192214" y="76199"/>
                  </a:lnTo>
                  <a:lnTo>
                    <a:pt x="192214" y="38099"/>
                  </a:lnTo>
                  <a:close/>
                </a:path>
                <a:path w="306704" h="114300">
                  <a:moveTo>
                    <a:pt x="268412" y="38099"/>
                  </a:moveTo>
                  <a:lnTo>
                    <a:pt x="211264" y="38099"/>
                  </a:lnTo>
                  <a:lnTo>
                    <a:pt x="211264" y="76199"/>
                  </a:lnTo>
                  <a:lnTo>
                    <a:pt x="268416" y="76199"/>
                  </a:lnTo>
                  <a:lnTo>
                    <a:pt x="306514" y="57151"/>
                  </a:lnTo>
                  <a:lnTo>
                    <a:pt x="268412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5752342" y="1839042"/>
            <a:ext cx="1165225" cy="416559"/>
            <a:chOff x="5752342" y="1839042"/>
            <a:chExt cx="1165225" cy="416559"/>
          </a:xfrm>
        </p:grpSpPr>
        <p:pic>
          <p:nvPicPr>
            <p:cNvPr id="59" name="object 5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52342" y="1839042"/>
              <a:ext cx="421267" cy="41646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95965" y="1839042"/>
              <a:ext cx="421267" cy="416464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73609" y="1982203"/>
              <a:ext cx="306705" cy="114300"/>
            </a:xfrm>
            <a:custGeom>
              <a:avLst/>
              <a:gdLst/>
              <a:ahLst/>
              <a:cxnLst/>
              <a:rect l="l" t="t" r="r" b="b"/>
              <a:pathLst>
                <a:path w="30670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06704" h="114300">
                  <a:moveTo>
                    <a:pt x="192201" y="0"/>
                  </a:moveTo>
                  <a:lnTo>
                    <a:pt x="192201" y="114300"/>
                  </a:lnTo>
                  <a:lnTo>
                    <a:pt x="268401" y="76200"/>
                  </a:lnTo>
                  <a:lnTo>
                    <a:pt x="211251" y="76200"/>
                  </a:lnTo>
                  <a:lnTo>
                    <a:pt x="211251" y="38100"/>
                  </a:lnTo>
                  <a:lnTo>
                    <a:pt x="268401" y="38100"/>
                  </a:lnTo>
                  <a:lnTo>
                    <a:pt x="192201" y="0"/>
                  </a:lnTo>
                  <a:close/>
                </a:path>
                <a:path w="306704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06704" h="114300">
                  <a:moveTo>
                    <a:pt x="192201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92201" y="76200"/>
                  </a:lnTo>
                  <a:lnTo>
                    <a:pt x="192201" y="38100"/>
                  </a:lnTo>
                  <a:close/>
                </a:path>
                <a:path w="306704" h="114300">
                  <a:moveTo>
                    <a:pt x="268401" y="38100"/>
                  </a:moveTo>
                  <a:lnTo>
                    <a:pt x="211251" y="38100"/>
                  </a:lnTo>
                  <a:lnTo>
                    <a:pt x="211251" y="76200"/>
                  </a:lnTo>
                  <a:lnTo>
                    <a:pt x="268401" y="76200"/>
                  </a:lnTo>
                  <a:lnTo>
                    <a:pt x="306501" y="57150"/>
                  </a:lnTo>
                  <a:lnTo>
                    <a:pt x="26840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9372828" y="1850682"/>
            <a:ext cx="1170940" cy="457834"/>
            <a:chOff x="9372828" y="1850682"/>
            <a:chExt cx="1170940" cy="457834"/>
          </a:xfrm>
        </p:grpSpPr>
        <p:pic>
          <p:nvPicPr>
            <p:cNvPr id="63" name="object 6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113508" y="1853018"/>
              <a:ext cx="430145" cy="43914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9800031" y="1999310"/>
              <a:ext cx="306705" cy="114300"/>
            </a:xfrm>
            <a:custGeom>
              <a:avLst/>
              <a:gdLst/>
              <a:ahLst/>
              <a:cxnLst/>
              <a:rect l="l" t="t" r="r" b="b"/>
              <a:pathLst>
                <a:path w="30670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06704" h="114300">
                  <a:moveTo>
                    <a:pt x="192201" y="0"/>
                  </a:moveTo>
                  <a:lnTo>
                    <a:pt x="192201" y="114300"/>
                  </a:lnTo>
                  <a:lnTo>
                    <a:pt x="268401" y="76200"/>
                  </a:lnTo>
                  <a:lnTo>
                    <a:pt x="211251" y="76200"/>
                  </a:lnTo>
                  <a:lnTo>
                    <a:pt x="211251" y="38100"/>
                  </a:lnTo>
                  <a:lnTo>
                    <a:pt x="268401" y="38100"/>
                  </a:lnTo>
                  <a:lnTo>
                    <a:pt x="192201" y="0"/>
                  </a:lnTo>
                  <a:close/>
                </a:path>
                <a:path w="306704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06704" h="114300">
                  <a:moveTo>
                    <a:pt x="192201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92201" y="76200"/>
                  </a:lnTo>
                  <a:lnTo>
                    <a:pt x="192201" y="38100"/>
                  </a:lnTo>
                  <a:close/>
                </a:path>
                <a:path w="306704" h="114300">
                  <a:moveTo>
                    <a:pt x="268401" y="38100"/>
                  </a:moveTo>
                  <a:lnTo>
                    <a:pt x="211251" y="38100"/>
                  </a:lnTo>
                  <a:lnTo>
                    <a:pt x="211251" y="76200"/>
                  </a:lnTo>
                  <a:lnTo>
                    <a:pt x="268401" y="76200"/>
                  </a:lnTo>
                  <a:lnTo>
                    <a:pt x="306501" y="57150"/>
                  </a:lnTo>
                  <a:lnTo>
                    <a:pt x="26840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2828" y="1850682"/>
              <a:ext cx="437121" cy="45783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1595569" y="1835949"/>
            <a:ext cx="1165225" cy="439420"/>
            <a:chOff x="1595569" y="1835949"/>
            <a:chExt cx="1165225" cy="439420"/>
          </a:xfrm>
        </p:grpSpPr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30313" y="1835949"/>
              <a:ext cx="430145" cy="43916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5569" y="1839093"/>
              <a:ext cx="421267" cy="4164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016836" y="1982254"/>
              <a:ext cx="306705" cy="114300"/>
            </a:xfrm>
            <a:custGeom>
              <a:avLst/>
              <a:gdLst/>
              <a:ahLst/>
              <a:cxnLst/>
              <a:rect l="l" t="t" r="r" b="b"/>
              <a:pathLst>
                <a:path w="30670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306705" h="114300">
                  <a:moveTo>
                    <a:pt x="192201" y="0"/>
                  </a:moveTo>
                  <a:lnTo>
                    <a:pt x="192201" y="114300"/>
                  </a:lnTo>
                  <a:lnTo>
                    <a:pt x="268401" y="76200"/>
                  </a:lnTo>
                  <a:lnTo>
                    <a:pt x="211251" y="76200"/>
                  </a:lnTo>
                  <a:lnTo>
                    <a:pt x="211251" y="38100"/>
                  </a:lnTo>
                  <a:lnTo>
                    <a:pt x="268401" y="38100"/>
                  </a:lnTo>
                  <a:lnTo>
                    <a:pt x="192201" y="0"/>
                  </a:lnTo>
                  <a:close/>
                </a:path>
                <a:path w="30670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306705" h="114300">
                  <a:moveTo>
                    <a:pt x="192201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92201" y="76200"/>
                  </a:lnTo>
                  <a:lnTo>
                    <a:pt x="192201" y="38100"/>
                  </a:lnTo>
                  <a:close/>
                </a:path>
                <a:path w="306705" h="114300">
                  <a:moveTo>
                    <a:pt x="268401" y="38100"/>
                  </a:moveTo>
                  <a:lnTo>
                    <a:pt x="211251" y="38100"/>
                  </a:lnTo>
                  <a:lnTo>
                    <a:pt x="211251" y="76200"/>
                  </a:lnTo>
                  <a:lnTo>
                    <a:pt x="268401" y="76200"/>
                  </a:lnTo>
                  <a:lnTo>
                    <a:pt x="306501" y="57150"/>
                  </a:lnTo>
                  <a:lnTo>
                    <a:pt x="268401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</a:t>
            </a:r>
            <a:r>
              <a:rPr dirty="0"/>
              <a:t>ompetition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limiting</a:t>
            </a:r>
            <a:r>
              <a:rPr spc="-55" dirty="0"/>
              <a:t> </a:t>
            </a:r>
            <a:r>
              <a:rPr spc="-10" dirty="0"/>
              <a:t>condition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9536" y="1439163"/>
            <a:ext cx="3963035" cy="19888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 indent="-635" algn="ctr">
              <a:lnSpc>
                <a:spcPct val="90000"/>
              </a:lnSpc>
              <a:spcBef>
                <a:spcPts val="434"/>
              </a:spcBef>
            </a:pP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1934,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G.F.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Gause </a:t>
            </a:r>
            <a:r>
              <a:rPr sz="2800" b="1" dirty="0">
                <a:latin typeface="Calibri"/>
                <a:cs typeface="Calibri"/>
              </a:rPr>
              <a:t>published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an</a:t>
            </a:r>
            <a:r>
              <a:rPr sz="2800" b="1" spc="-10" dirty="0">
                <a:latin typeface="Calibri"/>
                <a:cs typeface="Calibri"/>
              </a:rPr>
              <a:t> experimental </a:t>
            </a:r>
            <a:r>
              <a:rPr sz="2800" b="1" dirty="0">
                <a:latin typeface="Calibri"/>
                <a:cs typeface="Calibri"/>
              </a:rPr>
              <a:t>study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of</a:t>
            </a:r>
            <a:r>
              <a:rPr sz="2800" b="1" spc="-2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different </a:t>
            </a:r>
            <a:r>
              <a:rPr sz="2800" b="1" dirty="0">
                <a:latin typeface="Calibri"/>
                <a:cs typeface="Calibri"/>
              </a:rPr>
              <a:t>Paramecium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in</a:t>
            </a:r>
            <a:r>
              <a:rPr sz="2800" b="1" spc="-4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a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“Fixed” environment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351" y="3968662"/>
            <a:ext cx="2743199" cy="1879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7075" y="1312799"/>
            <a:ext cx="6267615" cy="2414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49A469-D71B-4A8E-B4F9-476F8775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308" y="1371599"/>
            <a:ext cx="2100253" cy="20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2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Microbial</a:t>
            </a:r>
            <a:r>
              <a:rPr spc="-75" dirty="0"/>
              <a:t> </a:t>
            </a:r>
            <a:r>
              <a:rPr dirty="0"/>
              <a:t>competition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limiting</a:t>
            </a:r>
            <a:r>
              <a:rPr spc="-55" dirty="0"/>
              <a:t> </a:t>
            </a:r>
            <a:r>
              <a:rPr spc="-10" dirty="0"/>
              <a:t>condition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667" y="1711336"/>
            <a:ext cx="3991293" cy="149791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51747" y="1019556"/>
            <a:ext cx="2830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Calibri"/>
                <a:cs typeface="Calibri"/>
              </a:rPr>
              <a:t>Species</a:t>
            </a:r>
            <a:r>
              <a:rPr sz="2600" b="1" spc="-3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grown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b="1" spc="-20" dirty="0">
                <a:latin typeface="Calibri"/>
                <a:cs typeface="Calibri"/>
              </a:rPr>
              <a:t>alone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518" y="4032338"/>
            <a:ext cx="3454158" cy="184103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34651" y="4057993"/>
            <a:ext cx="1458595" cy="1824989"/>
            <a:chOff x="3734651" y="4057993"/>
            <a:chExt cx="1458595" cy="182498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2944" y="4066032"/>
              <a:ext cx="1441703" cy="18074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39413" y="4062755"/>
              <a:ext cx="1449070" cy="1815464"/>
            </a:xfrm>
            <a:custGeom>
              <a:avLst/>
              <a:gdLst/>
              <a:ahLst/>
              <a:cxnLst/>
              <a:rect l="l" t="t" r="r" b="b"/>
              <a:pathLst>
                <a:path w="1449070" h="1815464">
                  <a:moveTo>
                    <a:pt x="0" y="0"/>
                  </a:moveTo>
                  <a:lnTo>
                    <a:pt x="1449053" y="0"/>
                  </a:lnTo>
                  <a:lnTo>
                    <a:pt x="1449053" y="1815383"/>
                  </a:lnTo>
                  <a:lnTo>
                    <a:pt x="0" y="181538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09580" y="3753104"/>
            <a:ext cx="125666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alibri"/>
                <a:cs typeface="Calibri"/>
              </a:rPr>
              <a:t>Jacques</a:t>
            </a:r>
            <a:r>
              <a:rPr sz="1500" b="1" spc="-35" dirty="0">
                <a:latin typeface="Calibri"/>
                <a:cs typeface="Calibri"/>
              </a:rPr>
              <a:t> </a:t>
            </a:r>
            <a:r>
              <a:rPr sz="1500" b="1" spc="-20" dirty="0">
                <a:latin typeface="Calibri"/>
                <a:cs typeface="Calibri"/>
              </a:rPr>
              <a:t>Monod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78A779A7-7E3F-4A4C-88AD-5CDD0B0FD2D7}"/>
              </a:ext>
            </a:extLst>
          </p:cNvPr>
          <p:cNvSpPr txBox="1"/>
          <p:nvPr/>
        </p:nvSpPr>
        <p:spPr>
          <a:xfrm>
            <a:off x="7696200" y="1805396"/>
            <a:ext cx="28663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Calibri"/>
                <a:cs typeface="Calibri"/>
              </a:rPr>
              <a:t>Solving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for</a:t>
            </a:r>
            <a:r>
              <a:rPr sz="2600" b="1" spc="-20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dN/dt</a:t>
            </a:r>
            <a:r>
              <a:rPr sz="2600" b="1" spc="-25" dirty="0">
                <a:latin typeface="Calibri"/>
                <a:cs typeface="Calibri"/>
              </a:rPr>
              <a:t> </a:t>
            </a:r>
            <a:r>
              <a:rPr sz="2600" b="1" dirty="0">
                <a:latin typeface="Calibri"/>
                <a:cs typeface="Calibri"/>
              </a:rPr>
              <a:t>=</a:t>
            </a:r>
            <a:r>
              <a:rPr sz="2600" b="1" spc="-15" dirty="0">
                <a:latin typeface="Calibri"/>
                <a:cs typeface="Calibri"/>
              </a:rPr>
              <a:t> </a:t>
            </a:r>
            <a:r>
              <a:rPr sz="2600" b="1" spc="-50" dirty="0">
                <a:latin typeface="Calibri"/>
                <a:cs typeface="Calibri"/>
              </a:rPr>
              <a:t>0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7" name="object 10">
            <a:extLst>
              <a:ext uri="{FF2B5EF4-FFF2-40B4-BE49-F238E27FC236}">
                <a16:creationId xmlns:a16="http://schemas.microsoft.com/office/drawing/2014/main" id="{976ED084-9D3E-41DD-B20B-3B91873A86D3}"/>
              </a:ext>
            </a:extLst>
          </p:cNvPr>
          <p:cNvSpPr txBox="1"/>
          <p:nvPr/>
        </p:nvSpPr>
        <p:spPr>
          <a:xfrm>
            <a:off x="7339787" y="2756370"/>
            <a:ext cx="6127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𝑹</a:t>
            </a:r>
            <a:r>
              <a:rPr sz="2250" baseline="27777" dirty="0">
                <a:latin typeface="Cambria Math"/>
                <a:cs typeface="Cambria Math"/>
              </a:rPr>
              <a:t>∗</a:t>
            </a:r>
            <a:r>
              <a:rPr sz="2250" spc="405" baseline="27777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1">
            <a:extLst>
              <a:ext uri="{FF2B5EF4-FFF2-40B4-BE49-F238E27FC236}">
                <a16:creationId xmlns:a16="http://schemas.microsoft.com/office/drawing/2014/main" id="{9AE23273-3051-45EF-8313-FFCD48742E48}"/>
              </a:ext>
            </a:extLst>
          </p:cNvPr>
          <p:cNvSpPr/>
          <p:nvPr/>
        </p:nvSpPr>
        <p:spPr>
          <a:xfrm>
            <a:off x="7980886" y="2946248"/>
            <a:ext cx="673100" cy="12700"/>
          </a:xfrm>
          <a:custGeom>
            <a:avLst/>
            <a:gdLst/>
            <a:ahLst/>
            <a:cxnLst/>
            <a:rect l="l" t="t" r="r" b="b"/>
            <a:pathLst>
              <a:path w="673100" h="12700">
                <a:moveTo>
                  <a:pt x="673100" y="0"/>
                </a:moveTo>
                <a:lnTo>
                  <a:pt x="0" y="0"/>
                </a:lnTo>
                <a:lnTo>
                  <a:pt x="0" y="12700"/>
                </a:lnTo>
                <a:lnTo>
                  <a:pt x="673100" y="12700"/>
                </a:lnTo>
                <a:lnTo>
                  <a:pt x="673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198FED02-71AC-4F1E-A053-B69D80076AB1}"/>
              </a:ext>
            </a:extLst>
          </p:cNvPr>
          <p:cNvSpPr txBox="1"/>
          <p:nvPr/>
        </p:nvSpPr>
        <p:spPr>
          <a:xfrm>
            <a:off x="8107441" y="2564347"/>
            <a:ext cx="423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Cambria Math"/>
                <a:cs typeface="Cambria Math"/>
              </a:rPr>
              <a:t>𝝎𝑲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05588670-43C5-4BE3-91BF-2787AF75324D}"/>
              </a:ext>
            </a:extLst>
          </p:cNvPr>
          <p:cNvSpPr txBox="1"/>
          <p:nvPr/>
        </p:nvSpPr>
        <p:spPr>
          <a:xfrm>
            <a:off x="7972440" y="2927059"/>
            <a:ext cx="694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𝝁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𝝎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DCF1860B-8C75-40F3-A51E-037D0168083C}"/>
              </a:ext>
            </a:extLst>
          </p:cNvPr>
          <p:cNvSpPr/>
          <p:nvPr/>
        </p:nvSpPr>
        <p:spPr>
          <a:xfrm>
            <a:off x="10285542" y="2946248"/>
            <a:ext cx="393700" cy="12700"/>
          </a:xfrm>
          <a:custGeom>
            <a:avLst/>
            <a:gdLst/>
            <a:ahLst/>
            <a:cxnLst/>
            <a:rect l="l" t="t" r="r" b="b"/>
            <a:pathLst>
              <a:path w="393700" h="12700">
                <a:moveTo>
                  <a:pt x="393700" y="0"/>
                </a:moveTo>
                <a:lnTo>
                  <a:pt x="0" y="0"/>
                </a:lnTo>
                <a:lnTo>
                  <a:pt x="0" y="12700"/>
                </a:lnTo>
                <a:lnTo>
                  <a:pt x="393700" y="12700"/>
                </a:lnTo>
                <a:lnTo>
                  <a:pt x="393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5">
            <a:extLst>
              <a:ext uri="{FF2B5EF4-FFF2-40B4-BE49-F238E27FC236}">
                <a16:creationId xmlns:a16="http://schemas.microsoft.com/office/drawing/2014/main" id="{C92CA664-E698-47CE-B473-E0A96DF50541}"/>
              </a:ext>
            </a:extLst>
          </p:cNvPr>
          <p:cNvSpPr txBox="1"/>
          <p:nvPr/>
        </p:nvSpPr>
        <p:spPr>
          <a:xfrm>
            <a:off x="10303068" y="2850859"/>
            <a:ext cx="3448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-37" baseline="-16666" dirty="0">
                <a:latin typeface="Cambria Math"/>
                <a:cs typeface="Cambria Math"/>
              </a:rPr>
              <a:t>𝑹</a:t>
            </a:r>
            <a:r>
              <a:rPr sz="1500" spc="-25" dirty="0">
                <a:latin typeface="Cambria Math"/>
                <a:cs typeface="Cambria Math"/>
              </a:rPr>
              <a:t>∗</a:t>
            </a:r>
            <a:endParaRPr sz="1500">
              <a:latin typeface="Cambria Math"/>
              <a:cs typeface="Cambria Math"/>
            </a:endParaRPr>
          </a:p>
        </p:txBody>
      </p:sp>
      <p:sp>
        <p:nvSpPr>
          <p:cNvPr id="23" name="object 16">
            <a:extLst>
              <a:ext uri="{FF2B5EF4-FFF2-40B4-BE49-F238E27FC236}">
                <a16:creationId xmlns:a16="http://schemas.microsoft.com/office/drawing/2014/main" id="{50C040C0-BA08-420B-8B67-FA1FA5CD436B}"/>
              </a:ext>
            </a:extLst>
          </p:cNvPr>
          <p:cNvSpPr txBox="1"/>
          <p:nvPr/>
        </p:nvSpPr>
        <p:spPr>
          <a:xfrm>
            <a:off x="9748142" y="2756370"/>
            <a:ext cx="1475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𝝁</a:t>
            </a:r>
            <a:r>
              <a:rPr sz="2000" spc="10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</a:t>
            </a:r>
            <a:r>
              <a:rPr sz="2000" spc="120" dirty="0">
                <a:latin typeface="Cambria Math"/>
                <a:cs typeface="Cambria Math"/>
              </a:rPr>
              <a:t> </a:t>
            </a:r>
            <a:r>
              <a:rPr sz="3000" baseline="41666" dirty="0">
                <a:latin typeface="Cambria Math"/>
                <a:cs typeface="Cambria Math"/>
              </a:rPr>
              <a:t>𝝎𝑲</a:t>
            </a:r>
            <a:r>
              <a:rPr sz="3000" spc="7" baseline="41666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spc="-50" dirty="0">
                <a:latin typeface="Cambria Math"/>
                <a:cs typeface="Cambria Math"/>
              </a:rPr>
              <a:t>𝝎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17">
            <a:extLst>
              <a:ext uri="{FF2B5EF4-FFF2-40B4-BE49-F238E27FC236}">
                <a16:creationId xmlns:a16="http://schemas.microsoft.com/office/drawing/2014/main" id="{D62FE953-6409-42D6-9E6B-9618CCA1BD95}"/>
              </a:ext>
            </a:extLst>
          </p:cNvPr>
          <p:cNvSpPr txBox="1"/>
          <p:nvPr/>
        </p:nvSpPr>
        <p:spPr>
          <a:xfrm>
            <a:off x="7366506" y="3584410"/>
            <a:ext cx="35013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Minimum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amount</a:t>
            </a:r>
            <a:r>
              <a:rPr sz="2200" b="1" spc="-2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of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resource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6526C578-6F16-4F72-8860-6F4CCA79831C}"/>
              </a:ext>
            </a:extLst>
          </p:cNvPr>
          <p:cNvSpPr txBox="1"/>
          <p:nvPr/>
        </p:nvSpPr>
        <p:spPr>
          <a:xfrm>
            <a:off x="6881302" y="3813010"/>
            <a:ext cx="44735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latin typeface="Calibri"/>
                <a:cs typeface="Calibri"/>
              </a:rPr>
              <a:t>necessary</a:t>
            </a:r>
            <a:r>
              <a:rPr sz="2200" b="1" spc="-4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to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have</a:t>
            </a:r>
            <a:r>
              <a:rPr sz="2200" b="1" spc="-2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growth</a:t>
            </a:r>
            <a:r>
              <a:rPr sz="2200" b="1" spc="-30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&gt;=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mortality</a:t>
            </a:r>
            <a:endParaRPr sz="2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03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Microbial</a:t>
            </a:r>
            <a:r>
              <a:rPr spc="-75" dirty="0"/>
              <a:t> </a:t>
            </a:r>
            <a:r>
              <a:rPr dirty="0"/>
              <a:t>competition</a:t>
            </a:r>
            <a:r>
              <a:rPr spc="-5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limiting</a:t>
            </a:r>
            <a:r>
              <a:rPr spc="-55" dirty="0"/>
              <a:t> </a:t>
            </a:r>
            <a:r>
              <a:rPr spc="-10" dirty="0"/>
              <a:t>condition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7332" y="3758511"/>
            <a:ext cx="5032857" cy="24657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" y="1380608"/>
            <a:ext cx="6569054" cy="1882905"/>
          </a:xfrm>
          <a:prstGeom prst="rect">
            <a:avLst/>
          </a:prstGeom>
        </p:spPr>
      </p:pic>
      <p:sp>
        <p:nvSpPr>
          <p:cNvPr id="24" name="object 9">
            <a:extLst>
              <a:ext uri="{FF2B5EF4-FFF2-40B4-BE49-F238E27FC236}">
                <a16:creationId xmlns:a16="http://schemas.microsoft.com/office/drawing/2014/main" id="{75FDA8E8-A5CF-44E9-979E-D3B0E666CAB9}"/>
              </a:ext>
            </a:extLst>
          </p:cNvPr>
          <p:cNvSpPr txBox="1"/>
          <p:nvPr/>
        </p:nvSpPr>
        <p:spPr>
          <a:xfrm>
            <a:off x="6687820" y="3534155"/>
            <a:ext cx="53517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aseline="11111" dirty="0">
                <a:latin typeface="Cambria Math"/>
                <a:cs typeface="Cambria Math"/>
              </a:rPr>
              <a:t>𝑹</a:t>
            </a:r>
            <a:r>
              <a:rPr sz="2250" baseline="42592" dirty="0">
                <a:latin typeface="Cambria Math"/>
                <a:cs typeface="Cambria Math"/>
              </a:rPr>
              <a:t>∗</a:t>
            </a:r>
            <a:r>
              <a:rPr sz="1500" dirty="0">
                <a:latin typeface="Cambria Math"/>
                <a:cs typeface="Cambria Math"/>
              </a:rPr>
              <a:t>𝒂𝒖𝒓𝒆𝒍𝒊𝒂</a:t>
            </a:r>
            <a:r>
              <a:rPr sz="1500" spc="225" dirty="0">
                <a:latin typeface="Cambria Math"/>
                <a:cs typeface="Cambria Math"/>
              </a:rPr>
              <a:t> </a:t>
            </a:r>
            <a:r>
              <a:rPr sz="3000" baseline="11111" dirty="0">
                <a:solidFill>
                  <a:srgbClr val="FF0100"/>
                </a:solidFill>
                <a:latin typeface="Cambria Math"/>
                <a:cs typeface="Cambria Math"/>
              </a:rPr>
              <a:t>&lt;</a:t>
            </a:r>
            <a:r>
              <a:rPr sz="3000" spc="-52" baseline="11111" dirty="0">
                <a:solidFill>
                  <a:srgbClr val="FF0100"/>
                </a:solidFill>
                <a:latin typeface="Cambria Math"/>
                <a:cs typeface="Cambria Math"/>
              </a:rPr>
              <a:t> </a:t>
            </a:r>
            <a:r>
              <a:rPr sz="3000" baseline="11111" dirty="0">
                <a:latin typeface="Cambria Math"/>
                <a:cs typeface="Cambria Math"/>
              </a:rPr>
              <a:t>𝑹</a:t>
            </a:r>
            <a:r>
              <a:rPr sz="2250" baseline="42592" dirty="0">
                <a:latin typeface="Cambria Math"/>
                <a:cs typeface="Cambria Math"/>
              </a:rPr>
              <a:t>∗</a:t>
            </a:r>
            <a:r>
              <a:rPr sz="1500" dirty="0">
                <a:latin typeface="Cambria Math"/>
                <a:cs typeface="Cambria Math"/>
              </a:rPr>
              <a:t>𝒄𝒂𝒖𝒅𝒂𝒕𝒖𝒎</a:t>
            </a:r>
            <a:r>
              <a:rPr sz="1500" spc="495" dirty="0">
                <a:latin typeface="Cambria Math"/>
                <a:cs typeface="Cambria Math"/>
              </a:rPr>
              <a:t> </a:t>
            </a:r>
            <a:r>
              <a:rPr sz="3000" baseline="13888" dirty="0">
                <a:latin typeface="Cambria Math"/>
                <a:cs typeface="Cambria Math"/>
              </a:rPr>
              <a:t>𝑹</a:t>
            </a:r>
            <a:r>
              <a:rPr sz="2250" baseline="46296" dirty="0">
                <a:latin typeface="Cambria Math"/>
                <a:cs typeface="Cambria Math"/>
              </a:rPr>
              <a:t>∗</a:t>
            </a:r>
            <a:r>
              <a:rPr sz="2250" baseline="3703" dirty="0">
                <a:latin typeface="Cambria Math"/>
                <a:cs typeface="Cambria Math"/>
              </a:rPr>
              <a:t>𝒄𝒂𝒖𝒅𝒂𝒕𝒖𝒎</a:t>
            </a:r>
            <a:r>
              <a:rPr sz="2250" spc="315" baseline="3703" dirty="0">
                <a:latin typeface="Cambria Math"/>
                <a:cs typeface="Cambria Math"/>
              </a:rPr>
              <a:t> </a:t>
            </a:r>
            <a:r>
              <a:rPr sz="3000" baseline="13888" dirty="0">
                <a:solidFill>
                  <a:srgbClr val="FF0100"/>
                </a:solidFill>
                <a:latin typeface="Cambria Math"/>
                <a:cs typeface="Cambria Math"/>
              </a:rPr>
              <a:t>&lt;</a:t>
            </a:r>
            <a:r>
              <a:rPr sz="3000" spc="97" baseline="13888" dirty="0">
                <a:solidFill>
                  <a:srgbClr val="FF0100"/>
                </a:solidFill>
                <a:latin typeface="Cambria Math"/>
                <a:cs typeface="Cambria Math"/>
              </a:rPr>
              <a:t> </a:t>
            </a:r>
            <a:r>
              <a:rPr sz="3000" spc="-15" baseline="13888" dirty="0">
                <a:latin typeface="Cambria Math"/>
                <a:cs typeface="Cambria Math"/>
              </a:rPr>
              <a:t>𝑹</a:t>
            </a:r>
            <a:r>
              <a:rPr sz="2250" spc="-15" baseline="46296" dirty="0">
                <a:latin typeface="Cambria Math"/>
                <a:cs typeface="Cambria Math"/>
              </a:rPr>
              <a:t>∗</a:t>
            </a:r>
            <a:r>
              <a:rPr sz="2250" spc="-15" baseline="3703" dirty="0">
                <a:latin typeface="Cambria Math"/>
                <a:cs typeface="Cambria Math"/>
              </a:rPr>
              <a:t>𝒃𝒖𝒓𝒔𝒂𝒓𝒊𝒂</a:t>
            </a:r>
            <a:endParaRPr sz="2250" baseline="3703" dirty="0">
              <a:latin typeface="Cambria Math"/>
              <a:cs typeface="Cambria Math"/>
            </a:endParaRPr>
          </a:p>
        </p:txBody>
      </p:sp>
      <p:sp>
        <p:nvSpPr>
          <p:cNvPr id="25" name="object 17">
            <a:extLst>
              <a:ext uri="{FF2B5EF4-FFF2-40B4-BE49-F238E27FC236}">
                <a16:creationId xmlns:a16="http://schemas.microsoft.com/office/drawing/2014/main" id="{B7684B5E-F324-4AE5-98C4-88BC618DC1C5}"/>
              </a:ext>
            </a:extLst>
          </p:cNvPr>
          <p:cNvSpPr txBox="1"/>
          <p:nvPr/>
        </p:nvSpPr>
        <p:spPr>
          <a:xfrm>
            <a:off x="391811" y="3865739"/>
            <a:ext cx="5257800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Resource</a:t>
            </a:r>
            <a:r>
              <a:rPr sz="1800" b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competition</a:t>
            </a:r>
            <a:r>
              <a:rPr sz="1800" b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theory</a:t>
            </a:r>
            <a:r>
              <a:rPr sz="1800" spc="-1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Arial"/>
                <a:cs typeface="Arial"/>
              </a:rPr>
              <a:t>Resource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ratio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hypothesis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(R*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theory)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(70’s-80’s):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99400"/>
              </a:lnSpc>
              <a:spcBef>
                <a:spcPts val="60"/>
              </a:spcBef>
            </a:pPr>
            <a:r>
              <a:rPr sz="1800" dirty="0">
                <a:latin typeface="Arial"/>
                <a:cs typeface="Arial"/>
              </a:rPr>
              <a:t>“If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competing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single </a:t>
            </a:r>
            <a:r>
              <a:rPr sz="1800" dirty="0">
                <a:latin typeface="Arial"/>
                <a:cs typeface="Arial"/>
              </a:rPr>
              <a:t>limiting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resource,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whichever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species</a:t>
            </a:r>
            <a:r>
              <a:rPr sz="1800" spc="-25" dirty="0">
                <a:latin typeface="Arial"/>
                <a:cs typeface="Arial"/>
              </a:rPr>
              <a:t> can </a:t>
            </a:r>
            <a:r>
              <a:rPr sz="1800" dirty="0">
                <a:latin typeface="Arial"/>
                <a:cs typeface="Arial"/>
              </a:rPr>
              <a:t>survive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lowest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equilibrium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resource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level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(i.e.,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" name="object 18">
            <a:extLst>
              <a:ext uri="{FF2B5EF4-FFF2-40B4-BE49-F238E27FC236}">
                <a16:creationId xmlns:a16="http://schemas.microsoft.com/office/drawing/2014/main" id="{F4052103-8B86-4182-A6C9-AC792993C331}"/>
              </a:ext>
            </a:extLst>
          </p:cNvPr>
          <p:cNvSpPr txBox="1"/>
          <p:nvPr/>
        </p:nvSpPr>
        <p:spPr>
          <a:xfrm>
            <a:off x="391811" y="5237339"/>
            <a:ext cx="421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R*)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outcompete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species”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DA1C6943-22B5-4A41-B408-8385EA7019B2}"/>
              </a:ext>
            </a:extLst>
          </p:cNvPr>
          <p:cNvSpPr txBox="1"/>
          <p:nvPr/>
        </p:nvSpPr>
        <p:spPr>
          <a:xfrm>
            <a:off x="4895028" y="5421743"/>
            <a:ext cx="1055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latin typeface="Calibri"/>
                <a:cs typeface="Calibri"/>
              </a:rPr>
              <a:t>David</a:t>
            </a:r>
            <a:r>
              <a:rPr sz="1500" b="1" spc="-4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Tilman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object 15">
            <a:extLst>
              <a:ext uri="{FF2B5EF4-FFF2-40B4-BE49-F238E27FC236}">
                <a16:creationId xmlns:a16="http://schemas.microsoft.com/office/drawing/2014/main" id="{EAF6F651-6EEF-4EE0-8C59-BDA6639A1B99}"/>
              </a:ext>
            </a:extLst>
          </p:cNvPr>
          <p:cNvSpPr txBox="1"/>
          <p:nvPr/>
        </p:nvSpPr>
        <p:spPr>
          <a:xfrm>
            <a:off x="1904381" y="6463953"/>
            <a:ext cx="5407660" cy="277512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2890">
              <a:lnSpc>
                <a:spcPts val="1895"/>
              </a:lnSpc>
            </a:pPr>
            <a:r>
              <a:rPr sz="2800" b="1" dirty="0">
                <a:latin typeface="Calibri"/>
                <a:cs typeface="Calibri"/>
              </a:rPr>
              <a:t>Can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we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have</a:t>
            </a:r>
            <a:r>
              <a:rPr sz="2800" b="1" spc="-3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“true”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coexistence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0" dirty="0">
                <a:latin typeface="Calibri"/>
                <a:cs typeface="Calibri"/>
              </a:rPr>
              <a:t>?</a:t>
            </a: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936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3B1CC8D9-FC77-4A9D-8433-7D949060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221"/>
            <a:ext cx="10925175" cy="984885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But why are some ecosystems so diverse?</a:t>
            </a:r>
            <a:br>
              <a:rPr lang="en-US" altLang="en-US" sz="3200" dirty="0"/>
            </a:br>
            <a:r>
              <a:rPr lang="en-US" altLang="en-US" sz="3200" i="1" dirty="0"/>
              <a:t>The paradox of the plankton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72F852E-C0F1-45A3-9BA6-1414067A62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374776"/>
            <a:ext cx="4724400" cy="5483225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BE64B-2D1E-4477-B0AD-5106F2C00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667001"/>
            <a:ext cx="7543800" cy="224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latin typeface="Calibri" panose="020F0502020204030204" pitchFamily="34" charset="0"/>
              </a:rPr>
              <a:t>The problem that is presented by the phytoplankton is essentially how it is possible for a number of species to coexist in a relatively isotropic or unstructured environment all competing for the same sorts of materials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75F6CB77-4376-4FA7-BB91-A93370C8C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739" y="25910"/>
            <a:ext cx="10925175" cy="492443"/>
          </a:xfrm>
        </p:spPr>
        <p:txBody>
          <a:bodyPr/>
          <a:lstStyle/>
          <a:p>
            <a:pPr eaLnBrk="1" hangingPunct="1"/>
            <a:r>
              <a:rPr lang="en-US" altLang="en-US" sz="3200"/>
              <a:t>The phytoplankton of which Hutchinson speaks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55D8928F-A9AF-40CB-9B24-813A8E6E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600200"/>
            <a:ext cx="32385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DEF42E74-BF9E-469F-9A27-413B69871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4573588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157B66A-533E-4E2A-8FA0-C9C7B381D1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5105400"/>
            <a:ext cx="1905000" cy="1341438"/>
          </a:xfrm>
          <a:noFill/>
        </p:spPr>
      </p:pic>
      <p:sp>
        <p:nvSpPr>
          <p:cNvPr id="17413" name="TextBox 6">
            <a:extLst>
              <a:ext uri="{FF2B5EF4-FFF2-40B4-BE49-F238E27FC236}">
                <a16:creationId xmlns:a16="http://schemas.microsoft.com/office/drawing/2014/main" id="{8977CAC6-F87F-40A8-BCDF-E430D6BF5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410200"/>
            <a:ext cx="4648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i="1">
                <a:latin typeface="Calibri" panose="020F0502020204030204" pitchFamily="34" charset="0"/>
              </a:rPr>
              <a:t>Prochlorococcus</a:t>
            </a:r>
            <a:r>
              <a:rPr lang="en-US" altLang="en-US">
                <a:latin typeface="Calibri" panose="020F0502020204030204" pitchFamily="34" charset="0"/>
              </a:rPr>
              <a:t>, the most abundant photosynthetic organism on the planet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</TotalTime>
  <Words>1029</Words>
  <Application>Microsoft Office PowerPoint</Application>
  <PresentationFormat>Widescreen</PresentationFormat>
  <Paragraphs>216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MS PGothic</vt:lpstr>
      <vt:lpstr>Arial</vt:lpstr>
      <vt:lpstr>Calibri</vt:lpstr>
      <vt:lpstr>Cambria Math</vt:lpstr>
      <vt:lpstr>Gill Sans MT</vt:lpstr>
      <vt:lpstr>Wingdings</vt:lpstr>
      <vt:lpstr>Office Theme</vt:lpstr>
      <vt:lpstr>Ecological Interactions with  Predator-Prey dynamics as an example</vt:lpstr>
      <vt:lpstr>Dynamics of Ecosystems</vt:lpstr>
      <vt:lpstr>What is Ecology?</vt:lpstr>
      <vt:lpstr>Getting on the same page … some definitions</vt:lpstr>
      <vt:lpstr>Competition in limiting condition</vt:lpstr>
      <vt:lpstr>Microbial competition in limiting condition</vt:lpstr>
      <vt:lpstr>Microbial competition in limiting condition</vt:lpstr>
      <vt:lpstr>But why are some ecosystems so diverse? The paradox of the plankton</vt:lpstr>
      <vt:lpstr>The phytoplankton of which Hutchinson speaks</vt:lpstr>
      <vt:lpstr>How is diversity maintained?</vt:lpstr>
      <vt:lpstr>Possible explanations</vt:lpstr>
      <vt:lpstr>Canonical Ecological Predator-Prey model</vt:lpstr>
      <vt:lpstr>Theory has a long history in ecology</vt:lpstr>
      <vt:lpstr>Theory has a long history in ecology</vt:lpstr>
      <vt:lpstr>Canonical Ecological Predator-Prey model</vt:lpstr>
      <vt:lpstr>Canonical Ecological Predator-Prey model</vt:lpstr>
      <vt:lpstr>Canonical Ecological Predator-Prey model</vt:lpstr>
      <vt:lpstr>Canonical Ecological Predator-Prey model</vt:lpstr>
      <vt:lpstr>Canonical Ecological Predator-Prey model</vt:lpstr>
      <vt:lpstr>Canonical Ecological Predator-Prey model</vt:lpstr>
      <vt:lpstr>Canonical Ecological Predator-Prey model</vt:lpstr>
      <vt:lpstr>Microbe-Virus population dynamics</vt:lpstr>
      <vt:lpstr>Some general notes: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Predator-Prey dynamics: understanding evolutionary ecology</dc:title>
  <dc:creator>Demory, David</dc:creator>
  <cp:lastModifiedBy>Oleg Igoshin (local)</cp:lastModifiedBy>
  <cp:revision>10</cp:revision>
  <dcterms:created xsi:type="dcterms:W3CDTF">2023-10-19T18:52:53Z</dcterms:created>
  <dcterms:modified xsi:type="dcterms:W3CDTF">2023-10-20T17:05:33Z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2022-10-24T00:00:00Z</vt:filetime>
  </property>
  <property fmtid="{D5CDD505-2E9C-101B-9397-08002B2CF9AE}" pid="3" name="Creator">
    <vt:lpwstr>Impress</vt:lpwstr>
  </property>
  <property fmtid="{D5CDD505-2E9C-101B-9397-08002B2CF9AE}" pid="4" name="LastSaved">
    <vt:filetime>2023-10-19T00:00:00Z</vt:filetime>
  </property>
  <property fmtid="{D5CDD505-2E9C-101B-9397-08002B2CF9AE}" pid="5" name="Producer">
    <vt:lpwstr>3-Heights(TM) PDF Security Shell 4.8.25.2 (http://www.pdf-tools.com) / pdcat (www.pdf-tools.com)</vt:lpwstr>
  </property>
</Properties>
</file>